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
  </p:notesMasterIdLst>
  <p:sldIdLst>
    <p:sldId id="256" r:id="rId2"/>
    <p:sldId id="257" r:id="rId3"/>
    <p:sldId id="259" r:id="rId4"/>
    <p:sldId id="258" r:id="rId5"/>
    <p:sldId id="260" r:id="rId6"/>
    <p:sldId id="261" r:id="rId7"/>
    <p:sldId id="262" r:id="rId8"/>
    <p:sldId id="263" r:id="rId9"/>
    <p:sldId id="264" r:id="rId10"/>
    <p:sldId id="265" r:id="rId1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3846" autoAdjust="0"/>
  </p:normalViewPr>
  <p:slideViewPr>
    <p:cSldViewPr snapToGrid="0">
      <p:cViewPr varScale="1">
        <p:scale>
          <a:sx n="80" d="100"/>
          <a:sy n="80" d="100"/>
        </p:scale>
        <p:origin x="114" y="1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CA4115A-D1AD-4A44-A19A-850A35FF5CB6}" type="datetimeFigureOut">
              <a:rPr lang="zh-CN" altLang="en-US" smtClean="0"/>
              <a:t>2024/1/18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E32E22B-5D01-4073-9F6E-8864725BC743}" type="slidenum">
              <a:rPr lang="zh-CN" altLang="en-US" smtClean="0"/>
              <a:t>‹#›</a:t>
            </a:fld>
            <a:endParaRPr lang="zh-CN" altLang="en-US"/>
          </a:p>
        </p:txBody>
      </p:sp>
    </p:spTree>
    <p:extLst>
      <p:ext uri="{BB962C8B-B14F-4D97-AF65-F5344CB8AC3E}">
        <p14:creationId xmlns:p14="http://schemas.microsoft.com/office/powerpoint/2010/main" val="11043987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E32E22B-5D01-4073-9F6E-8864725BC743}" type="slidenum">
              <a:rPr lang="zh-CN" altLang="en-US" smtClean="0"/>
              <a:t>2</a:t>
            </a:fld>
            <a:endParaRPr lang="zh-CN" altLang="en-US"/>
          </a:p>
        </p:txBody>
      </p:sp>
    </p:spTree>
    <p:extLst>
      <p:ext uri="{BB962C8B-B14F-4D97-AF65-F5344CB8AC3E}">
        <p14:creationId xmlns:p14="http://schemas.microsoft.com/office/powerpoint/2010/main" val="11129540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3D3896-2C25-4091-82DE-F812708BEF23}"/>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4BF6A90-A4DD-4131-A589-AEB6CF59248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5AB189A-A1E4-4C08-A5FC-641EAF7AE0AE}"/>
              </a:ext>
            </a:extLst>
          </p:cNvPr>
          <p:cNvSpPr>
            <a:spLocks noGrp="1"/>
          </p:cNvSpPr>
          <p:nvPr>
            <p:ph type="dt" sz="half" idx="10"/>
          </p:nvPr>
        </p:nvSpPr>
        <p:spPr/>
        <p:txBody>
          <a:bodyPr/>
          <a:lstStyle/>
          <a:p>
            <a:fld id="{60006562-422C-4287-B689-E39F76B489DC}" type="datetimeFigureOut">
              <a:rPr lang="zh-CN" altLang="en-US" smtClean="0"/>
              <a:t>2024/1/18</a:t>
            </a:fld>
            <a:endParaRPr lang="zh-CN" altLang="en-US"/>
          </a:p>
        </p:txBody>
      </p:sp>
      <p:sp>
        <p:nvSpPr>
          <p:cNvPr id="5" name="页脚占位符 4">
            <a:extLst>
              <a:ext uri="{FF2B5EF4-FFF2-40B4-BE49-F238E27FC236}">
                <a16:creationId xmlns:a16="http://schemas.microsoft.com/office/drawing/2014/main" id="{35632242-BFB5-4BF6-80BC-8100C01A697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175EB0B-E60C-4D02-8C22-A512EDFD36D1}"/>
              </a:ext>
            </a:extLst>
          </p:cNvPr>
          <p:cNvSpPr>
            <a:spLocks noGrp="1"/>
          </p:cNvSpPr>
          <p:nvPr>
            <p:ph type="sldNum" sz="quarter" idx="12"/>
          </p:nvPr>
        </p:nvSpPr>
        <p:spPr/>
        <p:txBody>
          <a:bodyPr/>
          <a:lstStyle/>
          <a:p>
            <a:fld id="{959FFAFF-1BAD-428B-A73F-63DDC0ED6347}" type="slidenum">
              <a:rPr lang="zh-CN" altLang="en-US" smtClean="0"/>
              <a:t>‹#›</a:t>
            </a:fld>
            <a:endParaRPr lang="zh-CN" altLang="en-US"/>
          </a:p>
        </p:txBody>
      </p:sp>
    </p:spTree>
    <p:extLst>
      <p:ext uri="{BB962C8B-B14F-4D97-AF65-F5344CB8AC3E}">
        <p14:creationId xmlns:p14="http://schemas.microsoft.com/office/powerpoint/2010/main" val="33036615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7874DE-BB08-4B04-AAA1-A72E843E20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A144422-DE54-4D22-9BD8-C1B21702E466}"/>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A89B344C-8EB7-411C-BEEF-238FF75B7B52}"/>
              </a:ext>
            </a:extLst>
          </p:cNvPr>
          <p:cNvSpPr>
            <a:spLocks noGrp="1"/>
          </p:cNvSpPr>
          <p:nvPr>
            <p:ph type="dt" sz="half" idx="10"/>
          </p:nvPr>
        </p:nvSpPr>
        <p:spPr/>
        <p:txBody>
          <a:bodyPr/>
          <a:lstStyle/>
          <a:p>
            <a:fld id="{60006562-422C-4287-B689-E39F76B489DC}" type="datetimeFigureOut">
              <a:rPr lang="zh-CN" altLang="en-US" smtClean="0"/>
              <a:t>2024/1/18</a:t>
            </a:fld>
            <a:endParaRPr lang="zh-CN" altLang="en-US"/>
          </a:p>
        </p:txBody>
      </p:sp>
      <p:sp>
        <p:nvSpPr>
          <p:cNvPr id="5" name="页脚占位符 4">
            <a:extLst>
              <a:ext uri="{FF2B5EF4-FFF2-40B4-BE49-F238E27FC236}">
                <a16:creationId xmlns:a16="http://schemas.microsoft.com/office/drawing/2014/main" id="{6A1751B1-3DF3-4EA1-8CAD-9DD8942FFDE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99EFEA3-B0B4-4BAF-B566-A65AF2EB47B5}"/>
              </a:ext>
            </a:extLst>
          </p:cNvPr>
          <p:cNvSpPr>
            <a:spLocks noGrp="1"/>
          </p:cNvSpPr>
          <p:nvPr>
            <p:ph type="sldNum" sz="quarter" idx="12"/>
          </p:nvPr>
        </p:nvSpPr>
        <p:spPr/>
        <p:txBody>
          <a:bodyPr/>
          <a:lstStyle/>
          <a:p>
            <a:fld id="{959FFAFF-1BAD-428B-A73F-63DDC0ED6347}" type="slidenum">
              <a:rPr lang="zh-CN" altLang="en-US" smtClean="0"/>
              <a:t>‹#›</a:t>
            </a:fld>
            <a:endParaRPr lang="zh-CN" altLang="en-US"/>
          </a:p>
        </p:txBody>
      </p:sp>
    </p:spTree>
    <p:extLst>
      <p:ext uri="{BB962C8B-B14F-4D97-AF65-F5344CB8AC3E}">
        <p14:creationId xmlns:p14="http://schemas.microsoft.com/office/powerpoint/2010/main" val="15517044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F336EC1-3C0D-4A95-A8AF-F98B32F689C7}"/>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F5DD1E8-CC08-4E88-9263-059E4824DAE1}"/>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B7F72892-2A58-4EFD-855E-DB6CDEADA749}"/>
              </a:ext>
            </a:extLst>
          </p:cNvPr>
          <p:cNvSpPr>
            <a:spLocks noGrp="1"/>
          </p:cNvSpPr>
          <p:nvPr>
            <p:ph type="dt" sz="half" idx="10"/>
          </p:nvPr>
        </p:nvSpPr>
        <p:spPr/>
        <p:txBody>
          <a:bodyPr/>
          <a:lstStyle/>
          <a:p>
            <a:fld id="{60006562-422C-4287-B689-E39F76B489DC}" type="datetimeFigureOut">
              <a:rPr lang="zh-CN" altLang="en-US" smtClean="0"/>
              <a:t>2024/1/18</a:t>
            </a:fld>
            <a:endParaRPr lang="zh-CN" altLang="en-US"/>
          </a:p>
        </p:txBody>
      </p:sp>
      <p:sp>
        <p:nvSpPr>
          <p:cNvPr id="5" name="页脚占位符 4">
            <a:extLst>
              <a:ext uri="{FF2B5EF4-FFF2-40B4-BE49-F238E27FC236}">
                <a16:creationId xmlns:a16="http://schemas.microsoft.com/office/drawing/2014/main" id="{EF8606BA-0A17-4E22-B72A-25B9CEA7D65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F99F1F1-8789-44C1-AFF4-B79F9EF9526D}"/>
              </a:ext>
            </a:extLst>
          </p:cNvPr>
          <p:cNvSpPr>
            <a:spLocks noGrp="1"/>
          </p:cNvSpPr>
          <p:nvPr>
            <p:ph type="sldNum" sz="quarter" idx="12"/>
          </p:nvPr>
        </p:nvSpPr>
        <p:spPr/>
        <p:txBody>
          <a:bodyPr/>
          <a:lstStyle/>
          <a:p>
            <a:fld id="{959FFAFF-1BAD-428B-A73F-63DDC0ED6347}" type="slidenum">
              <a:rPr lang="zh-CN" altLang="en-US" smtClean="0"/>
              <a:t>‹#›</a:t>
            </a:fld>
            <a:endParaRPr lang="zh-CN" altLang="en-US"/>
          </a:p>
        </p:txBody>
      </p:sp>
    </p:spTree>
    <p:extLst>
      <p:ext uri="{BB962C8B-B14F-4D97-AF65-F5344CB8AC3E}">
        <p14:creationId xmlns:p14="http://schemas.microsoft.com/office/powerpoint/2010/main" val="13905368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804AF6-4AEC-493A-82EF-8E8E56E9EA6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E9AE305-351D-443E-AF5A-B43419A14BEE}"/>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FA54D4A4-EDBA-48C0-9297-89FA45F6EEAC}"/>
              </a:ext>
            </a:extLst>
          </p:cNvPr>
          <p:cNvSpPr>
            <a:spLocks noGrp="1"/>
          </p:cNvSpPr>
          <p:nvPr>
            <p:ph type="dt" sz="half" idx="10"/>
          </p:nvPr>
        </p:nvSpPr>
        <p:spPr/>
        <p:txBody>
          <a:bodyPr/>
          <a:lstStyle/>
          <a:p>
            <a:fld id="{60006562-422C-4287-B689-E39F76B489DC}" type="datetimeFigureOut">
              <a:rPr lang="zh-CN" altLang="en-US" smtClean="0"/>
              <a:t>2024/1/18</a:t>
            </a:fld>
            <a:endParaRPr lang="zh-CN" altLang="en-US"/>
          </a:p>
        </p:txBody>
      </p:sp>
      <p:sp>
        <p:nvSpPr>
          <p:cNvPr id="5" name="页脚占位符 4">
            <a:extLst>
              <a:ext uri="{FF2B5EF4-FFF2-40B4-BE49-F238E27FC236}">
                <a16:creationId xmlns:a16="http://schemas.microsoft.com/office/drawing/2014/main" id="{82FC6622-31D2-493F-BF5D-98738A8CED1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8E1D4CF-C73F-4A8E-AB80-D58724180DED}"/>
              </a:ext>
            </a:extLst>
          </p:cNvPr>
          <p:cNvSpPr>
            <a:spLocks noGrp="1"/>
          </p:cNvSpPr>
          <p:nvPr>
            <p:ph type="sldNum" sz="quarter" idx="12"/>
          </p:nvPr>
        </p:nvSpPr>
        <p:spPr/>
        <p:txBody>
          <a:bodyPr/>
          <a:lstStyle/>
          <a:p>
            <a:fld id="{959FFAFF-1BAD-428B-A73F-63DDC0ED6347}" type="slidenum">
              <a:rPr lang="zh-CN" altLang="en-US" smtClean="0"/>
              <a:t>‹#›</a:t>
            </a:fld>
            <a:endParaRPr lang="zh-CN" altLang="en-US"/>
          </a:p>
        </p:txBody>
      </p:sp>
    </p:spTree>
    <p:extLst>
      <p:ext uri="{BB962C8B-B14F-4D97-AF65-F5344CB8AC3E}">
        <p14:creationId xmlns:p14="http://schemas.microsoft.com/office/powerpoint/2010/main" val="22825367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352FE9-EE62-417C-8C1C-04163FB95E01}"/>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36BC9F1-8BE8-46D8-B251-E735BC31BA1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89CE2A8C-0FF6-4818-A9F1-69660CD37F05}"/>
              </a:ext>
            </a:extLst>
          </p:cNvPr>
          <p:cNvSpPr>
            <a:spLocks noGrp="1"/>
          </p:cNvSpPr>
          <p:nvPr>
            <p:ph type="dt" sz="half" idx="10"/>
          </p:nvPr>
        </p:nvSpPr>
        <p:spPr/>
        <p:txBody>
          <a:bodyPr/>
          <a:lstStyle/>
          <a:p>
            <a:fld id="{60006562-422C-4287-B689-E39F76B489DC}" type="datetimeFigureOut">
              <a:rPr lang="zh-CN" altLang="en-US" smtClean="0"/>
              <a:t>2024/1/18</a:t>
            </a:fld>
            <a:endParaRPr lang="zh-CN" altLang="en-US"/>
          </a:p>
        </p:txBody>
      </p:sp>
      <p:sp>
        <p:nvSpPr>
          <p:cNvPr id="5" name="页脚占位符 4">
            <a:extLst>
              <a:ext uri="{FF2B5EF4-FFF2-40B4-BE49-F238E27FC236}">
                <a16:creationId xmlns:a16="http://schemas.microsoft.com/office/drawing/2014/main" id="{9C67C5A5-F567-47C1-BA22-8B08CE731BA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A9999BA-2090-481D-99D3-F0A922EEAD35}"/>
              </a:ext>
            </a:extLst>
          </p:cNvPr>
          <p:cNvSpPr>
            <a:spLocks noGrp="1"/>
          </p:cNvSpPr>
          <p:nvPr>
            <p:ph type="sldNum" sz="quarter" idx="12"/>
          </p:nvPr>
        </p:nvSpPr>
        <p:spPr/>
        <p:txBody>
          <a:bodyPr/>
          <a:lstStyle/>
          <a:p>
            <a:fld id="{959FFAFF-1BAD-428B-A73F-63DDC0ED6347}" type="slidenum">
              <a:rPr lang="zh-CN" altLang="en-US" smtClean="0"/>
              <a:t>‹#›</a:t>
            </a:fld>
            <a:endParaRPr lang="zh-CN" altLang="en-US"/>
          </a:p>
        </p:txBody>
      </p:sp>
    </p:spTree>
    <p:extLst>
      <p:ext uri="{BB962C8B-B14F-4D97-AF65-F5344CB8AC3E}">
        <p14:creationId xmlns:p14="http://schemas.microsoft.com/office/powerpoint/2010/main" val="9007525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755BFE-4234-478F-B361-1B702859168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1179D62-78DC-46EE-890B-A2EA3EAB5C7C}"/>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1413C4BC-9AA9-4F7A-B020-4D7A0E63E5E2}"/>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5D2BDDAC-70ED-47CA-AC6A-347CF9D893CD}"/>
              </a:ext>
            </a:extLst>
          </p:cNvPr>
          <p:cNvSpPr>
            <a:spLocks noGrp="1"/>
          </p:cNvSpPr>
          <p:nvPr>
            <p:ph type="dt" sz="half" idx="10"/>
          </p:nvPr>
        </p:nvSpPr>
        <p:spPr/>
        <p:txBody>
          <a:bodyPr/>
          <a:lstStyle/>
          <a:p>
            <a:fld id="{60006562-422C-4287-B689-E39F76B489DC}" type="datetimeFigureOut">
              <a:rPr lang="zh-CN" altLang="en-US" smtClean="0"/>
              <a:t>2024/1/18</a:t>
            </a:fld>
            <a:endParaRPr lang="zh-CN" altLang="en-US"/>
          </a:p>
        </p:txBody>
      </p:sp>
      <p:sp>
        <p:nvSpPr>
          <p:cNvPr id="6" name="页脚占位符 5">
            <a:extLst>
              <a:ext uri="{FF2B5EF4-FFF2-40B4-BE49-F238E27FC236}">
                <a16:creationId xmlns:a16="http://schemas.microsoft.com/office/drawing/2014/main" id="{808B1DD8-92B7-4A6E-B3C2-A6F3FE2C2F7A}"/>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590E51C3-195F-48BC-8374-073DDC1471EC}"/>
              </a:ext>
            </a:extLst>
          </p:cNvPr>
          <p:cNvSpPr>
            <a:spLocks noGrp="1"/>
          </p:cNvSpPr>
          <p:nvPr>
            <p:ph type="sldNum" sz="quarter" idx="12"/>
          </p:nvPr>
        </p:nvSpPr>
        <p:spPr/>
        <p:txBody>
          <a:bodyPr/>
          <a:lstStyle/>
          <a:p>
            <a:fld id="{959FFAFF-1BAD-428B-A73F-63DDC0ED6347}" type="slidenum">
              <a:rPr lang="zh-CN" altLang="en-US" smtClean="0"/>
              <a:t>‹#›</a:t>
            </a:fld>
            <a:endParaRPr lang="zh-CN" altLang="en-US"/>
          </a:p>
        </p:txBody>
      </p:sp>
    </p:spTree>
    <p:extLst>
      <p:ext uri="{BB962C8B-B14F-4D97-AF65-F5344CB8AC3E}">
        <p14:creationId xmlns:p14="http://schemas.microsoft.com/office/powerpoint/2010/main" val="13051497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E63F0F-9096-4575-B610-5566DD42C5FD}"/>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95F476D-CA65-4A28-B9B2-31AE1B31F98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19973F39-DB7F-4F96-8712-FDBE1A071B0E}"/>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7E2B202C-0E1E-44EF-8C37-6313C6DEDE4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5ED57DEE-5558-43FA-AD83-A5EE8DF30F5E}"/>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61D6E162-D6E9-498E-99C8-EE74E93C9047}"/>
              </a:ext>
            </a:extLst>
          </p:cNvPr>
          <p:cNvSpPr>
            <a:spLocks noGrp="1"/>
          </p:cNvSpPr>
          <p:nvPr>
            <p:ph type="dt" sz="half" idx="10"/>
          </p:nvPr>
        </p:nvSpPr>
        <p:spPr/>
        <p:txBody>
          <a:bodyPr/>
          <a:lstStyle/>
          <a:p>
            <a:fld id="{60006562-422C-4287-B689-E39F76B489DC}" type="datetimeFigureOut">
              <a:rPr lang="zh-CN" altLang="en-US" smtClean="0"/>
              <a:t>2024/1/18</a:t>
            </a:fld>
            <a:endParaRPr lang="zh-CN" altLang="en-US"/>
          </a:p>
        </p:txBody>
      </p:sp>
      <p:sp>
        <p:nvSpPr>
          <p:cNvPr id="8" name="页脚占位符 7">
            <a:extLst>
              <a:ext uri="{FF2B5EF4-FFF2-40B4-BE49-F238E27FC236}">
                <a16:creationId xmlns:a16="http://schemas.microsoft.com/office/drawing/2014/main" id="{FA3A41C5-9CFC-4E04-82B8-5147F35C936F}"/>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B5433280-1451-4F7F-9C1F-CCA255A6E571}"/>
              </a:ext>
            </a:extLst>
          </p:cNvPr>
          <p:cNvSpPr>
            <a:spLocks noGrp="1"/>
          </p:cNvSpPr>
          <p:nvPr>
            <p:ph type="sldNum" sz="quarter" idx="12"/>
          </p:nvPr>
        </p:nvSpPr>
        <p:spPr/>
        <p:txBody>
          <a:bodyPr/>
          <a:lstStyle/>
          <a:p>
            <a:fld id="{959FFAFF-1BAD-428B-A73F-63DDC0ED6347}" type="slidenum">
              <a:rPr lang="zh-CN" altLang="en-US" smtClean="0"/>
              <a:t>‹#›</a:t>
            </a:fld>
            <a:endParaRPr lang="zh-CN" altLang="en-US"/>
          </a:p>
        </p:txBody>
      </p:sp>
    </p:spTree>
    <p:extLst>
      <p:ext uri="{BB962C8B-B14F-4D97-AF65-F5344CB8AC3E}">
        <p14:creationId xmlns:p14="http://schemas.microsoft.com/office/powerpoint/2010/main" val="42803018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C411BC-20F6-483D-9386-B21F184792D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80301A3-0AF4-4900-97CE-4175B21291C6}"/>
              </a:ext>
            </a:extLst>
          </p:cNvPr>
          <p:cNvSpPr>
            <a:spLocks noGrp="1"/>
          </p:cNvSpPr>
          <p:nvPr>
            <p:ph type="dt" sz="half" idx="10"/>
          </p:nvPr>
        </p:nvSpPr>
        <p:spPr/>
        <p:txBody>
          <a:bodyPr/>
          <a:lstStyle/>
          <a:p>
            <a:fld id="{60006562-422C-4287-B689-E39F76B489DC}" type="datetimeFigureOut">
              <a:rPr lang="zh-CN" altLang="en-US" smtClean="0"/>
              <a:t>2024/1/18</a:t>
            </a:fld>
            <a:endParaRPr lang="zh-CN" altLang="en-US"/>
          </a:p>
        </p:txBody>
      </p:sp>
      <p:sp>
        <p:nvSpPr>
          <p:cNvPr id="4" name="页脚占位符 3">
            <a:extLst>
              <a:ext uri="{FF2B5EF4-FFF2-40B4-BE49-F238E27FC236}">
                <a16:creationId xmlns:a16="http://schemas.microsoft.com/office/drawing/2014/main" id="{E005F227-EEA8-46B9-839E-AF6284AF7669}"/>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383E0216-0ADF-4217-9691-2E51A6FE8F2C}"/>
              </a:ext>
            </a:extLst>
          </p:cNvPr>
          <p:cNvSpPr>
            <a:spLocks noGrp="1"/>
          </p:cNvSpPr>
          <p:nvPr>
            <p:ph type="sldNum" sz="quarter" idx="12"/>
          </p:nvPr>
        </p:nvSpPr>
        <p:spPr/>
        <p:txBody>
          <a:bodyPr/>
          <a:lstStyle/>
          <a:p>
            <a:fld id="{959FFAFF-1BAD-428B-A73F-63DDC0ED6347}" type="slidenum">
              <a:rPr lang="zh-CN" altLang="en-US" smtClean="0"/>
              <a:t>‹#›</a:t>
            </a:fld>
            <a:endParaRPr lang="zh-CN" altLang="en-US"/>
          </a:p>
        </p:txBody>
      </p:sp>
    </p:spTree>
    <p:extLst>
      <p:ext uri="{BB962C8B-B14F-4D97-AF65-F5344CB8AC3E}">
        <p14:creationId xmlns:p14="http://schemas.microsoft.com/office/powerpoint/2010/main" val="32193069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507820B-4667-4B1F-9972-F5F69B986356}"/>
              </a:ext>
            </a:extLst>
          </p:cNvPr>
          <p:cNvSpPr>
            <a:spLocks noGrp="1"/>
          </p:cNvSpPr>
          <p:nvPr>
            <p:ph type="dt" sz="half" idx="10"/>
          </p:nvPr>
        </p:nvSpPr>
        <p:spPr/>
        <p:txBody>
          <a:bodyPr/>
          <a:lstStyle/>
          <a:p>
            <a:fld id="{60006562-422C-4287-B689-E39F76B489DC}" type="datetimeFigureOut">
              <a:rPr lang="zh-CN" altLang="en-US" smtClean="0"/>
              <a:t>2024/1/18</a:t>
            </a:fld>
            <a:endParaRPr lang="zh-CN" altLang="en-US"/>
          </a:p>
        </p:txBody>
      </p:sp>
      <p:sp>
        <p:nvSpPr>
          <p:cNvPr id="3" name="页脚占位符 2">
            <a:extLst>
              <a:ext uri="{FF2B5EF4-FFF2-40B4-BE49-F238E27FC236}">
                <a16:creationId xmlns:a16="http://schemas.microsoft.com/office/drawing/2014/main" id="{AEF9C1A7-448B-41DF-B22D-4F7E0E56D67E}"/>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F9EB4511-606C-49BD-82FD-046F7F440644}"/>
              </a:ext>
            </a:extLst>
          </p:cNvPr>
          <p:cNvSpPr>
            <a:spLocks noGrp="1"/>
          </p:cNvSpPr>
          <p:nvPr>
            <p:ph type="sldNum" sz="quarter" idx="12"/>
          </p:nvPr>
        </p:nvSpPr>
        <p:spPr/>
        <p:txBody>
          <a:bodyPr/>
          <a:lstStyle/>
          <a:p>
            <a:fld id="{959FFAFF-1BAD-428B-A73F-63DDC0ED6347}" type="slidenum">
              <a:rPr lang="zh-CN" altLang="en-US" smtClean="0"/>
              <a:t>‹#›</a:t>
            </a:fld>
            <a:endParaRPr lang="zh-CN" altLang="en-US"/>
          </a:p>
        </p:txBody>
      </p:sp>
    </p:spTree>
    <p:extLst>
      <p:ext uri="{BB962C8B-B14F-4D97-AF65-F5344CB8AC3E}">
        <p14:creationId xmlns:p14="http://schemas.microsoft.com/office/powerpoint/2010/main" val="15928736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59F3B1-9F03-4514-8A5C-B3B5DABF3CC1}"/>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AD792A3-BE1D-44EA-B0D5-3B793673F02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2C470922-9DDC-442A-A4B9-F2101A8F770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6724E0DC-1D32-4D97-9007-A2F581710E37}"/>
              </a:ext>
            </a:extLst>
          </p:cNvPr>
          <p:cNvSpPr>
            <a:spLocks noGrp="1"/>
          </p:cNvSpPr>
          <p:nvPr>
            <p:ph type="dt" sz="half" idx="10"/>
          </p:nvPr>
        </p:nvSpPr>
        <p:spPr/>
        <p:txBody>
          <a:bodyPr/>
          <a:lstStyle/>
          <a:p>
            <a:fld id="{60006562-422C-4287-B689-E39F76B489DC}" type="datetimeFigureOut">
              <a:rPr lang="zh-CN" altLang="en-US" smtClean="0"/>
              <a:t>2024/1/18</a:t>
            </a:fld>
            <a:endParaRPr lang="zh-CN" altLang="en-US"/>
          </a:p>
        </p:txBody>
      </p:sp>
      <p:sp>
        <p:nvSpPr>
          <p:cNvPr id="6" name="页脚占位符 5">
            <a:extLst>
              <a:ext uri="{FF2B5EF4-FFF2-40B4-BE49-F238E27FC236}">
                <a16:creationId xmlns:a16="http://schemas.microsoft.com/office/drawing/2014/main" id="{F02729A2-CC97-4BF8-AF5A-8A4EFCE95945}"/>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F8AF7974-EF62-4FF8-95CB-E24C24AF0484}"/>
              </a:ext>
            </a:extLst>
          </p:cNvPr>
          <p:cNvSpPr>
            <a:spLocks noGrp="1"/>
          </p:cNvSpPr>
          <p:nvPr>
            <p:ph type="sldNum" sz="quarter" idx="12"/>
          </p:nvPr>
        </p:nvSpPr>
        <p:spPr/>
        <p:txBody>
          <a:bodyPr/>
          <a:lstStyle/>
          <a:p>
            <a:fld id="{959FFAFF-1BAD-428B-A73F-63DDC0ED6347}" type="slidenum">
              <a:rPr lang="zh-CN" altLang="en-US" smtClean="0"/>
              <a:t>‹#›</a:t>
            </a:fld>
            <a:endParaRPr lang="zh-CN" altLang="en-US"/>
          </a:p>
        </p:txBody>
      </p:sp>
    </p:spTree>
    <p:extLst>
      <p:ext uri="{BB962C8B-B14F-4D97-AF65-F5344CB8AC3E}">
        <p14:creationId xmlns:p14="http://schemas.microsoft.com/office/powerpoint/2010/main" val="32824500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ABC5D2-C20B-4187-8D78-B4A00A6EE26C}"/>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051D730-7259-4501-8702-7F84A2372A7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8705358-2A6D-479D-8448-890A37F4AF6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2BE77DA2-8285-4932-885D-67A2668054A5}"/>
              </a:ext>
            </a:extLst>
          </p:cNvPr>
          <p:cNvSpPr>
            <a:spLocks noGrp="1"/>
          </p:cNvSpPr>
          <p:nvPr>
            <p:ph type="dt" sz="half" idx="10"/>
          </p:nvPr>
        </p:nvSpPr>
        <p:spPr/>
        <p:txBody>
          <a:bodyPr/>
          <a:lstStyle/>
          <a:p>
            <a:fld id="{60006562-422C-4287-B689-E39F76B489DC}" type="datetimeFigureOut">
              <a:rPr lang="zh-CN" altLang="en-US" smtClean="0"/>
              <a:t>2024/1/18</a:t>
            </a:fld>
            <a:endParaRPr lang="zh-CN" altLang="en-US"/>
          </a:p>
        </p:txBody>
      </p:sp>
      <p:sp>
        <p:nvSpPr>
          <p:cNvPr id="6" name="页脚占位符 5">
            <a:extLst>
              <a:ext uri="{FF2B5EF4-FFF2-40B4-BE49-F238E27FC236}">
                <a16:creationId xmlns:a16="http://schemas.microsoft.com/office/drawing/2014/main" id="{3A8833E2-F0E0-4D4E-BFD7-076A596F24F7}"/>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3C06191B-1AFC-4FA5-80F5-A707887E43C1}"/>
              </a:ext>
            </a:extLst>
          </p:cNvPr>
          <p:cNvSpPr>
            <a:spLocks noGrp="1"/>
          </p:cNvSpPr>
          <p:nvPr>
            <p:ph type="sldNum" sz="quarter" idx="12"/>
          </p:nvPr>
        </p:nvSpPr>
        <p:spPr/>
        <p:txBody>
          <a:bodyPr/>
          <a:lstStyle/>
          <a:p>
            <a:fld id="{959FFAFF-1BAD-428B-A73F-63DDC0ED6347}" type="slidenum">
              <a:rPr lang="zh-CN" altLang="en-US" smtClean="0"/>
              <a:t>‹#›</a:t>
            </a:fld>
            <a:endParaRPr lang="zh-CN" altLang="en-US"/>
          </a:p>
        </p:txBody>
      </p:sp>
    </p:spTree>
    <p:extLst>
      <p:ext uri="{BB962C8B-B14F-4D97-AF65-F5344CB8AC3E}">
        <p14:creationId xmlns:p14="http://schemas.microsoft.com/office/powerpoint/2010/main" val="18813241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F30E8A1E-6E2D-41A8-81BE-F37B7771920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8C7049D3-7CC6-40C2-86BB-0D1BEF6E664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B8F730E7-839E-4627-90E1-888E0C615A2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0006562-422C-4287-B689-E39F76B489DC}" type="datetimeFigureOut">
              <a:rPr lang="zh-CN" altLang="en-US" smtClean="0"/>
              <a:t>2024/1/18</a:t>
            </a:fld>
            <a:endParaRPr lang="zh-CN" altLang="en-US"/>
          </a:p>
        </p:txBody>
      </p:sp>
      <p:sp>
        <p:nvSpPr>
          <p:cNvPr id="5" name="页脚占位符 4">
            <a:extLst>
              <a:ext uri="{FF2B5EF4-FFF2-40B4-BE49-F238E27FC236}">
                <a16:creationId xmlns:a16="http://schemas.microsoft.com/office/drawing/2014/main" id="{4C3D480D-0652-476C-894D-22EACC729EE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AC4F3613-7215-4C45-B3E4-19FD5C07295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59FFAFF-1BAD-428B-A73F-63DDC0ED6347}" type="slidenum">
              <a:rPr lang="zh-CN" altLang="en-US" smtClean="0"/>
              <a:t>‹#›</a:t>
            </a:fld>
            <a:endParaRPr lang="zh-CN" altLang="en-US"/>
          </a:p>
        </p:txBody>
      </p:sp>
    </p:spTree>
    <p:extLst>
      <p:ext uri="{BB962C8B-B14F-4D97-AF65-F5344CB8AC3E}">
        <p14:creationId xmlns:p14="http://schemas.microsoft.com/office/powerpoint/2010/main" val="346980164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0.jpg"/><Relationship Id="rId2" Type="http://schemas.openxmlformats.org/officeDocument/2006/relationships/image" Target="../media/image89.jpg"/><Relationship Id="rId1" Type="http://schemas.openxmlformats.org/officeDocument/2006/relationships/slideLayout" Target="../slideLayouts/slideLayout2.xml"/><Relationship Id="rId5" Type="http://schemas.openxmlformats.org/officeDocument/2006/relationships/image" Target="../media/image92.jpg"/><Relationship Id="rId4" Type="http://schemas.openxmlformats.org/officeDocument/2006/relationships/image" Target="../media/image91.jpg"/></Relationships>
</file>

<file path=ppt/slides/_rels/slide2.xml.rels><?xml version="1.0" encoding="UTF-8" standalone="yes"?>
<Relationships xmlns="http://schemas.openxmlformats.org/package/2006/relationships"><Relationship Id="rId13" Type="http://schemas.openxmlformats.org/officeDocument/2006/relationships/image" Target="../media/image11.png"/><Relationship Id="rId18" Type="http://schemas.openxmlformats.org/officeDocument/2006/relationships/image" Target="../media/image16.png"/><Relationship Id="rId26" Type="http://schemas.openxmlformats.org/officeDocument/2006/relationships/image" Target="../media/image24.png"/><Relationship Id="rId3" Type="http://schemas.openxmlformats.org/officeDocument/2006/relationships/image" Target="../media/image1.png"/><Relationship Id="rId21" Type="http://schemas.openxmlformats.org/officeDocument/2006/relationships/image" Target="../media/image19.png"/><Relationship Id="rId7" Type="http://schemas.openxmlformats.org/officeDocument/2006/relationships/image" Target="../media/image5.png"/><Relationship Id="rId12" Type="http://schemas.openxmlformats.org/officeDocument/2006/relationships/image" Target="../media/image10.png"/><Relationship Id="rId17" Type="http://schemas.openxmlformats.org/officeDocument/2006/relationships/image" Target="../media/image15.png"/><Relationship Id="rId25" Type="http://schemas.openxmlformats.org/officeDocument/2006/relationships/image" Target="../media/image23.png"/><Relationship Id="rId33" Type="http://schemas.openxmlformats.org/officeDocument/2006/relationships/image" Target="../media/image31.png"/><Relationship Id="rId2" Type="http://schemas.openxmlformats.org/officeDocument/2006/relationships/notesSlide" Target="../notesSlides/notesSlide1.xml"/><Relationship Id="rId16" Type="http://schemas.openxmlformats.org/officeDocument/2006/relationships/image" Target="../media/image14.png"/><Relationship Id="rId20" Type="http://schemas.openxmlformats.org/officeDocument/2006/relationships/image" Target="../media/image18.png"/><Relationship Id="rId29"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image" Target="../media/image9.png"/><Relationship Id="rId24" Type="http://schemas.openxmlformats.org/officeDocument/2006/relationships/image" Target="../media/image22.png"/><Relationship Id="rId32" Type="http://schemas.openxmlformats.org/officeDocument/2006/relationships/image" Target="../media/image30.png"/><Relationship Id="rId5" Type="http://schemas.openxmlformats.org/officeDocument/2006/relationships/image" Target="../media/image3.png"/><Relationship Id="rId15" Type="http://schemas.openxmlformats.org/officeDocument/2006/relationships/image" Target="../media/image13.png"/><Relationship Id="rId23" Type="http://schemas.openxmlformats.org/officeDocument/2006/relationships/image" Target="../media/image21.png"/><Relationship Id="rId28" Type="http://schemas.openxmlformats.org/officeDocument/2006/relationships/image" Target="../media/image26.png"/><Relationship Id="rId10" Type="http://schemas.openxmlformats.org/officeDocument/2006/relationships/image" Target="../media/image8.png"/><Relationship Id="rId19" Type="http://schemas.openxmlformats.org/officeDocument/2006/relationships/image" Target="../media/image17.png"/><Relationship Id="rId31" Type="http://schemas.openxmlformats.org/officeDocument/2006/relationships/image" Target="../media/image29.png"/><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12.png"/><Relationship Id="rId22" Type="http://schemas.openxmlformats.org/officeDocument/2006/relationships/image" Target="../media/image20.png"/><Relationship Id="rId27" Type="http://schemas.openxmlformats.org/officeDocument/2006/relationships/image" Target="../media/image25.png"/><Relationship Id="rId30" Type="http://schemas.openxmlformats.org/officeDocument/2006/relationships/image" Target="../media/image28.png"/><Relationship Id="rId8"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43.png"/><Relationship Id="rId13" Type="http://schemas.openxmlformats.org/officeDocument/2006/relationships/image" Target="../media/image48.png"/><Relationship Id="rId3" Type="http://schemas.openxmlformats.org/officeDocument/2006/relationships/image" Target="../media/image38.jpg"/><Relationship Id="rId7" Type="http://schemas.openxmlformats.org/officeDocument/2006/relationships/image" Target="../media/image42.png"/><Relationship Id="rId12" Type="http://schemas.openxmlformats.org/officeDocument/2006/relationships/image" Target="../media/image47.png"/><Relationship Id="rId2" Type="http://schemas.openxmlformats.org/officeDocument/2006/relationships/image" Target="../media/image37.jpg"/><Relationship Id="rId1" Type="http://schemas.openxmlformats.org/officeDocument/2006/relationships/slideLayout" Target="../slideLayouts/slideLayout2.xml"/><Relationship Id="rId6" Type="http://schemas.openxmlformats.org/officeDocument/2006/relationships/image" Target="../media/image41.png"/><Relationship Id="rId11" Type="http://schemas.openxmlformats.org/officeDocument/2006/relationships/image" Target="../media/image46.png"/><Relationship Id="rId5" Type="http://schemas.openxmlformats.org/officeDocument/2006/relationships/image" Target="../media/image40.jpg"/><Relationship Id="rId10" Type="http://schemas.openxmlformats.org/officeDocument/2006/relationships/image" Target="../media/image45.png"/><Relationship Id="rId4" Type="http://schemas.openxmlformats.org/officeDocument/2006/relationships/image" Target="../media/image39.jpg"/><Relationship Id="rId9" Type="http://schemas.openxmlformats.org/officeDocument/2006/relationships/image" Target="../media/image44.png"/></Relationships>
</file>

<file path=ppt/slides/_rels/slide7.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image" Target="../media/image49.png"/><Relationship Id="rId1" Type="http://schemas.openxmlformats.org/officeDocument/2006/relationships/slideLayout" Target="../slideLayouts/slideLayout2.xml"/><Relationship Id="rId6" Type="http://schemas.openxmlformats.org/officeDocument/2006/relationships/image" Target="../media/image53.png"/><Relationship Id="rId11" Type="http://schemas.openxmlformats.org/officeDocument/2006/relationships/image" Target="../media/image58.png"/><Relationship Id="rId5" Type="http://schemas.openxmlformats.org/officeDocument/2006/relationships/image" Target="../media/image52.png"/><Relationship Id="rId10" Type="http://schemas.openxmlformats.org/officeDocument/2006/relationships/image" Target="../media/image57.png"/><Relationship Id="rId4" Type="http://schemas.openxmlformats.org/officeDocument/2006/relationships/image" Target="../media/image51.png"/><Relationship Id="rId9" Type="http://schemas.openxmlformats.org/officeDocument/2006/relationships/image" Target="../media/image56.png"/></Relationships>
</file>

<file path=ppt/slides/_rels/slide8.xml.rels><?xml version="1.0" encoding="UTF-8" standalone="yes"?>
<Relationships xmlns="http://schemas.openxmlformats.org/package/2006/relationships"><Relationship Id="rId8" Type="http://schemas.openxmlformats.org/officeDocument/2006/relationships/image" Target="../media/image60.png"/><Relationship Id="rId13" Type="http://schemas.openxmlformats.org/officeDocument/2006/relationships/image" Target="../media/image65.png"/><Relationship Id="rId18" Type="http://schemas.openxmlformats.org/officeDocument/2006/relationships/image" Target="../media/image70.png"/><Relationship Id="rId26" Type="http://schemas.openxmlformats.org/officeDocument/2006/relationships/image" Target="../media/image78.png"/><Relationship Id="rId3" Type="http://schemas.openxmlformats.org/officeDocument/2006/relationships/image" Target="../media/image55.png"/><Relationship Id="rId21" Type="http://schemas.openxmlformats.org/officeDocument/2006/relationships/image" Target="../media/image73.png"/><Relationship Id="rId7" Type="http://schemas.openxmlformats.org/officeDocument/2006/relationships/image" Target="../media/image59.png"/><Relationship Id="rId12" Type="http://schemas.openxmlformats.org/officeDocument/2006/relationships/image" Target="../media/image64.png"/><Relationship Id="rId17" Type="http://schemas.openxmlformats.org/officeDocument/2006/relationships/image" Target="../media/image69.png"/><Relationship Id="rId25" Type="http://schemas.openxmlformats.org/officeDocument/2006/relationships/image" Target="../media/image77.png"/><Relationship Id="rId2" Type="http://schemas.openxmlformats.org/officeDocument/2006/relationships/image" Target="../media/image54.png"/><Relationship Id="rId16" Type="http://schemas.openxmlformats.org/officeDocument/2006/relationships/image" Target="../media/image68.png"/><Relationship Id="rId20" Type="http://schemas.openxmlformats.org/officeDocument/2006/relationships/image" Target="../media/image72.png"/><Relationship Id="rId1" Type="http://schemas.openxmlformats.org/officeDocument/2006/relationships/slideLayout" Target="../slideLayouts/slideLayout2.xml"/><Relationship Id="rId6" Type="http://schemas.openxmlformats.org/officeDocument/2006/relationships/image" Target="../media/image58.png"/><Relationship Id="rId11" Type="http://schemas.openxmlformats.org/officeDocument/2006/relationships/image" Target="../media/image63.png"/><Relationship Id="rId24" Type="http://schemas.openxmlformats.org/officeDocument/2006/relationships/image" Target="../media/image76.png"/><Relationship Id="rId5" Type="http://schemas.openxmlformats.org/officeDocument/2006/relationships/image" Target="../media/image57.png"/><Relationship Id="rId15" Type="http://schemas.openxmlformats.org/officeDocument/2006/relationships/image" Target="../media/image67.png"/><Relationship Id="rId23" Type="http://schemas.openxmlformats.org/officeDocument/2006/relationships/image" Target="../media/image75.png"/><Relationship Id="rId10" Type="http://schemas.openxmlformats.org/officeDocument/2006/relationships/image" Target="../media/image62.png"/><Relationship Id="rId19" Type="http://schemas.openxmlformats.org/officeDocument/2006/relationships/image" Target="../media/image71.png"/><Relationship Id="rId4" Type="http://schemas.openxmlformats.org/officeDocument/2006/relationships/image" Target="../media/image56.png"/><Relationship Id="rId9" Type="http://schemas.openxmlformats.org/officeDocument/2006/relationships/image" Target="../media/image61.png"/><Relationship Id="rId14" Type="http://schemas.openxmlformats.org/officeDocument/2006/relationships/image" Target="../media/image66.png"/><Relationship Id="rId22" Type="http://schemas.openxmlformats.org/officeDocument/2006/relationships/image" Target="../media/image74.png"/><Relationship Id="rId27" Type="http://schemas.openxmlformats.org/officeDocument/2006/relationships/image" Target="../media/image79.png"/></Relationships>
</file>

<file path=ppt/slides/_rels/slide9.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81.png"/><Relationship Id="rId7" Type="http://schemas.openxmlformats.org/officeDocument/2006/relationships/image" Target="../media/image85.png"/><Relationship Id="rId2" Type="http://schemas.openxmlformats.org/officeDocument/2006/relationships/image" Target="../media/image80.png"/><Relationship Id="rId1" Type="http://schemas.openxmlformats.org/officeDocument/2006/relationships/slideLayout" Target="../slideLayouts/slideLayout2.xml"/><Relationship Id="rId6" Type="http://schemas.openxmlformats.org/officeDocument/2006/relationships/image" Target="../media/image84.png"/><Relationship Id="rId5" Type="http://schemas.openxmlformats.org/officeDocument/2006/relationships/image" Target="../media/image83.png"/><Relationship Id="rId10" Type="http://schemas.openxmlformats.org/officeDocument/2006/relationships/image" Target="../media/image88.png"/><Relationship Id="rId4" Type="http://schemas.openxmlformats.org/officeDocument/2006/relationships/image" Target="../media/image82.png"/><Relationship Id="rId9" Type="http://schemas.openxmlformats.org/officeDocument/2006/relationships/image" Target="../media/image8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E09200A9-153C-4F5B-A3C9-E4222D69D627}"/>
              </a:ext>
            </a:extLst>
          </p:cNvPr>
          <p:cNvSpPr/>
          <p:nvPr/>
        </p:nvSpPr>
        <p:spPr>
          <a:xfrm>
            <a:off x="3048000" y="1997839"/>
            <a:ext cx="6096000" cy="2031325"/>
          </a:xfrm>
          <a:prstGeom prst="rect">
            <a:avLst/>
          </a:prstGeom>
        </p:spPr>
        <p:txBody>
          <a:bodyPr>
            <a:spAutoFit/>
          </a:bodyPr>
          <a:lstStyle/>
          <a:p>
            <a:pPr algn="ctr"/>
            <a:r>
              <a:rPr lang="en-US" altLang="zh-CN" sz="3600" dirty="0"/>
              <a:t>231229 </a:t>
            </a:r>
            <a:r>
              <a:rPr lang="zh-CN" altLang="en-US" sz="3600" dirty="0"/>
              <a:t>进展汇报</a:t>
            </a:r>
            <a:endParaRPr lang="en-US" altLang="zh-CN" sz="3600" dirty="0"/>
          </a:p>
          <a:p>
            <a:endParaRPr lang="en-US" altLang="zh-CN" dirty="0"/>
          </a:p>
          <a:p>
            <a:r>
              <a:rPr lang="zh-CN" altLang="en-US" dirty="0"/>
              <a:t>内容：</a:t>
            </a:r>
            <a:endParaRPr lang="en-US" altLang="zh-CN" dirty="0"/>
          </a:p>
          <a:p>
            <a:pPr marL="342900" indent="-342900">
              <a:buFont typeface="+mj-lt"/>
              <a:buAutoNum type="arabicPeriod"/>
            </a:pPr>
            <a:r>
              <a:rPr lang="zh-CN" altLang="en-US" dirty="0"/>
              <a:t>工作</a:t>
            </a:r>
            <a:r>
              <a:rPr lang="en-US" altLang="zh-CN" dirty="0"/>
              <a:t>1</a:t>
            </a:r>
            <a:r>
              <a:rPr lang="zh-CN" altLang="en-US" dirty="0"/>
              <a:t>：不同初始值偏好图片对比</a:t>
            </a:r>
            <a:endParaRPr lang="en-US" altLang="zh-CN" dirty="0"/>
          </a:p>
          <a:p>
            <a:pPr marL="342900" indent="-342900">
              <a:buFont typeface="+mj-lt"/>
              <a:buAutoNum type="arabicPeriod"/>
            </a:pPr>
            <a:r>
              <a:rPr lang="zh-CN" altLang="en-US" dirty="0"/>
              <a:t>工作</a:t>
            </a:r>
            <a:r>
              <a:rPr lang="en-US" altLang="zh-CN" dirty="0"/>
              <a:t>2</a:t>
            </a:r>
            <a:r>
              <a:rPr lang="zh-CN" altLang="en-US" dirty="0"/>
              <a:t>：评价指标的探究</a:t>
            </a:r>
            <a:endParaRPr lang="en-US" altLang="zh-CN" dirty="0"/>
          </a:p>
          <a:p>
            <a:pPr marL="342900" indent="-342900">
              <a:buFont typeface="+mj-lt"/>
              <a:buAutoNum type="arabicPeriod"/>
            </a:pPr>
            <a:r>
              <a:rPr lang="zh-CN" altLang="en-US" dirty="0"/>
              <a:t>后续计划</a:t>
            </a:r>
            <a:endParaRPr lang="en-US" altLang="zh-CN" dirty="0"/>
          </a:p>
        </p:txBody>
      </p:sp>
    </p:spTree>
    <p:extLst>
      <p:ext uri="{BB962C8B-B14F-4D97-AF65-F5344CB8AC3E}">
        <p14:creationId xmlns:p14="http://schemas.microsoft.com/office/powerpoint/2010/main" val="28922663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BB41087F-C95F-4B0A-B222-F60079D9F0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8995" y="1048142"/>
            <a:ext cx="2880000" cy="1440000"/>
          </a:xfrm>
          <a:prstGeom prst="rect">
            <a:avLst/>
          </a:prstGeom>
        </p:spPr>
      </p:pic>
      <p:pic>
        <p:nvPicPr>
          <p:cNvPr id="9" name="图片 8">
            <a:extLst>
              <a:ext uri="{FF2B5EF4-FFF2-40B4-BE49-F238E27FC236}">
                <a16:creationId xmlns:a16="http://schemas.microsoft.com/office/drawing/2014/main" id="{8D99454A-667C-4498-A935-8E8E748302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43852" y="1048142"/>
            <a:ext cx="2880000" cy="1440000"/>
          </a:xfrm>
          <a:prstGeom prst="rect">
            <a:avLst/>
          </a:prstGeom>
        </p:spPr>
      </p:pic>
      <p:pic>
        <p:nvPicPr>
          <p:cNvPr id="12" name="图片 11">
            <a:extLst>
              <a:ext uri="{FF2B5EF4-FFF2-40B4-BE49-F238E27FC236}">
                <a16:creationId xmlns:a16="http://schemas.microsoft.com/office/drawing/2014/main" id="{5B13AC26-C2F9-4995-B326-EDC105DEBAF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8995" y="2605304"/>
            <a:ext cx="2880002" cy="1440001"/>
          </a:xfrm>
          <a:prstGeom prst="rect">
            <a:avLst/>
          </a:prstGeom>
        </p:spPr>
      </p:pic>
      <p:pic>
        <p:nvPicPr>
          <p:cNvPr id="17" name="图片 16">
            <a:extLst>
              <a:ext uri="{FF2B5EF4-FFF2-40B4-BE49-F238E27FC236}">
                <a16:creationId xmlns:a16="http://schemas.microsoft.com/office/drawing/2014/main" id="{9B1398BC-3262-4054-8D1D-CF7A57AFF74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43852" y="2605304"/>
            <a:ext cx="2880000" cy="1440000"/>
          </a:xfrm>
          <a:prstGeom prst="rect">
            <a:avLst/>
          </a:prstGeom>
        </p:spPr>
      </p:pic>
    </p:spTree>
    <p:extLst>
      <p:ext uri="{BB962C8B-B14F-4D97-AF65-F5344CB8AC3E}">
        <p14:creationId xmlns:p14="http://schemas.microsoft.com/office/powerpoint/2010/main" val="37937985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25AF14DE-CDF8-4FE0-8505-0AF64765DB3B}"/>
              </a:ext>
            </a:extLst>
          </p:cNvPr>
          <p:cNvPicPr>
            <a:picLocks noChangeAspect="1"/>
          </p:cNvPicPr>
          <p:nvPr/>
        </p:nvPicPr>
        <p:blipFill>
          <a:blip r:embed="rId3"/>
          <a:stretch>
            <a:fillRect/>
          </a:stretch>
        </p:blipFill>
        <p:spPr>
          <a:xfrm>
            <a:off x="6739294" y="1991827"/>
            <a:ext cx="3791134" cy="3135150"/>
          </a:xfrm>
          <a:prstGeom prst="rect">
            <a:avLst/>
          </a:prstGeom>
        </p:spPr>
      </p:pic>
      <p:grpSp>
        <p:nvGrpSpPr>
          <p:cNvPr id="89" name="组合 88">
            <a:extLst>
              <a:ext uri="{FF2B5EF4-FFF2-40B4-BE49-F238E27FC236}">
                <a16:creationId xmlns:a16="http://schemas.microsoft.com/office/drawing/2014/main" id="{AC8D6285-0AF8-4687-B562-B0B230DB6C06}"/>
              </a:ext>
            </a:extLst>
          </p:cNvPr>
          <p:cNvGrpSpPr/>
          <p:nvPr/>
        </p:nvGrpSpPr>
        <p:grpSpPr>
          <a:xfrm>
            <a:off x="0" y="3058050"/>
            <a:ext cx="6026969" cy="3712236"/>
            <a:chOff x="4101475" y="1003715"/>
            <a:chExt cx="7484152" cy="4499998"/>
          </a:xfrm>
        </p:grpSpPr>
        <p:grpSp>
          <p:nvGrpSpPr>
            <p:cNvPr id="39" name="组合 38">
              <a:extLst>
                <a:ext uri="{FF2B5EF4-FFF2-40B4-BE49-F238E27FC236}">
                  <a16:creationId xmlns:a16="http://schemas.microsoft.com/office/drawing/2014/main" id="{2C97043C-B2B1-43A6-8F5E-FE8AD8EC3771}"/>
                </a:ext>
              </a:extLst>
            </p:cNvPr>
            <p:cNvGrpSpPr/>
            <p:nvPr/>
          </p:nvGrpSpPr>
          <p:grpSpPr>
            <a:xfrm>
              <a:off x="4112242" y="1003715"/>
              <a:ext cx="3659841" cy="900001"/>
              <a:chOff x="5213255" y="910406"/>
              <a:chExt cx="3659841" cy="900001"/>
            </a:xfrm>
          </p:grpSpPr>
          <p:grpSp>
            <p:nvGrpSpPr>
              <p:cNvPr id="15" name="组合 14">
                <a:extLst>
                  <a:ext uri="{FF2B5EF4-FFF2-40B4-BE49-F238E27FC236}">
                    <a16:creationId xmlns:a16="http://schemas.microsoft.com/office/drawing/2014/main" id="{7F482A79-9A85-4CB7-B011-CC35630517D9}"/>
                  </a:ext>
                </a:extLst>
              </p:cNvPr>
              <p:cNvGrpSpPr/>
              <p:nvPr/>
            </p:nvGrpSpPr>
            <p:grpSpPr>
              <a:xfrm>
                <a:off x="5213255" y="910407"/>
                <a:ext cx="2759843" cy="900000"/>
                <a:chOff x="4636207" y="1904706"/>
                <a:chExt cx="2759843" cy="900000"/>
              </a:xfrm>
            </p:grpSpPr>
            <p:sp>
              <p:nvSpPr>
                <p:cNvPr id="5" name="文本框 4">
                  <a:extLst>
                    <a:ext uri="{FF2B5EF4-FFF2-40B4-BE49-F238E27FC236}">
                      <a16:creationId xmlns:a16="http://schemas.microsoft.com/office/drawing/2014/main" id="{E65C76B3-BBC6-439F-A9CC-18E6D66297B4}"/>
                    </a:ext>
                  </a:extLst>
                </p:cNvPr>
                <p:cNvSpPr txBox="1"/>
                <p:nvPr/>
              </p:nvSpPr>
              <p:spPr>
                <a:xfrm>
                  <a:off x="4636207" y="2180241"/>
                  <a:ext cx="1209675" cy="523220"/>
                </a:xfrm>
                <a:prstGeom prst="rect">
                  <a:avLst/>
                </a:prstGeom>
                <a:noFill/>
              </p:spPr>
              <p:txBody>
                <a:bodyPr wrap="square" rtlCol="0">
                  <a:spAutoFit/>
                </a:bodyPr>
                <a:lstStyle/>
                <a:p>
                  <a:pPr algn="ctr"/>
                  <a:r>
                    <a:rPr lang="en-US" altLang="zh-CN" sz="1400" dirty="0">
                      <a:latin typeface="Times New Roman" panose="02020603050405020304" pitchFamily="18" charset="0"/>
                      <a:cs typeface="Times New Roman" panose="02020603050405020304" pitchFamily="18" charset="0"/>
                    </a:rPr>
                    <a:t>Neuron</a:t>
                  </a:r>
                </a:p>
                <a:p>
                  <a:pPr algn="ctr"/>
                  <a:r>
                    <a:rPr lang="en-US" altLang="zh-CN" sz="1400" dirty="0">
                      <a:latin typeface="Times New Roman" panose="02020603050405020304" pitchFamily="18" charset="0"/>
                      <a:cs typeface="Times New Roman" panose="02020603050405020304" pitchFamily="18" charset="0"/>
                    </a:rPr>
                    <a:t> 1</a:t>
                  </a:r>
                  <a:endParaRPr lang="zh-CN" altLang="en-US" sz="1400" dirty="0">
                    <a:latin typeface="Times New Roman" panose="02020603050405020304" pitchFamily="18" charset="0"/>
                    <a:cs typeface="Times New Roman" panose="02020603050405020304" pitchFamily="18" charset="0"/>
                  </a:endParaRPr>
                </a:p>
              </p:txBody>
            </p:sp>
            <p:pic>
              <p:nvPicPr>
                <p:cNvPr id="7" name="图片 6">
                  <a:extLst>
                    <a:ext uri="{FF2B5EF4-FFF2-40B4-BE49-F238E27FC236}">
                      <a16:creationId xmlns:a16="http://schemas.microsoft.com/office/drawing/2014/main" id="{D5F537AA-44D5-4727-967D-54115B2FAA5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96050" y="1904706"/>
                  <a:ext cx="900000" cy="900000"/>
                </a:xfrm>
                <a:prstGeom prst="rect">
                  <a:avLst/>
                </a:prstGeom>
              </p:spPr>
            </p:pic>
            <p:pic>
              <p:nvPicPr>
                <p:cNvPr id="12" name="图片 11">
                  <a:extLst>
                    <a:ext uri="{FF2B5EF4-FFF2-40B4-BE49-F238E27FC236}">
                      <a16:creationId xmlns:a16="http://schemas.microsoft.com/office/drawing/2014/main" id="{393860C3-1DD9-4679-BAB6-EE22357929E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96049" y="1904706"/>
                  <a:ext cx="900000" cy="900000"/>
                </a:xfrm>
                <a:prstGeom prst="rect">
                  <a:avLst/>
                </a:prstGeom>
              </p:spPr>
            </p:pic>
          </p:grpSp>
          <p:pic>
            <p:nvPicPr>
              <p:cNvPr id="3" name="图片 2">
                <a:extLst>
                  <a:ext uri="{FF2B5EF4-FFF2-40B4-BE49-F238E27FC236}">
                    <a16:creationId xmlns:a16="http://schemas.microsoft.com/office/drawing/2014/main" id="{9365ED87-7FBB-499C-A189-6496738C173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73096" y="910406"/>
                <a:ext cx="900000" cy="900000"/>
              </a:xfrm>
              <a:prstGeom prst="rect">
                <a:avLst/>
              </a:prstGeom>
            </p:spPr>
          </p:pic>
        </p:grpSp>
        <p:grpSp>
          <p:nvGrpSpPr>
            <p:cNvPr id="40" name="组合 39">
              <a:extLst>
                <a:ext uri="{FF2B5EF4-FFF2-40B4-BE49-F238E27FC236}">
                  <a16:creationId xmlns:a16="http://schemas.microsoft.com/office/drawing/2014/main" id="{1A92BABD-9010-4858-AD51-745B616499C5}"/>
                </a:ext>
              </a:extLst>
            </p:cNvPr>
            <p:cNvGrpSpPr/>
            <p:nvPr/>
          </p:nvGrpSpPr>
          <p:grpSpPr>
            <a:xfrm>
              <a:off x="4119215" y="1903711"/>
              <a:ext cx="3652866" cy="900005"/>
              <a:chOff x="5220228" y="1810402"/>
              <a:chExt cx="3652866" cy="900005"/>
            </a:xfrm>
          </p:grpSpPr>
          <p:grpSp>
            <p:nvGrpSpPr>
              <p:cNvPr id="16" name="组合 15">
                <a:extLst>
                  <a:ext uri="{FF2B5EF4-FFF2-40B4-BE49-F238E27FC236}">
                    <a16:creationId xmlns:a16="http://schemas.microsoft.com/office/drawing/2014/main" id="{AF3D26ED-6710-41C8-B05C-20A1F20F8836}"/>
                  </a:ext>
                </a:extLst>
              </p:cNvPr>
              <p:cNvGrpSpPr/>
              <p:nvPr/>
            </p:nvGrpSpPr>
            <p:grpSpPr>
              <a:xfrm>
                <a:off x="5220228" y="1810402"/>
                <a:ext cx="2761267" cy="900005"/>
                <a:chOff x="4643180" y="2804701"/>
                <a:chExt cx="2761267" cy="900005"/>
              </a:xfrm>
            </p:grpSpPr>
            <p:pic>
              <p:nvPicPr>
                <p:cNvPr id="9" name="图片 8">
                  <a:extLst>
                    <a:ext uri="{FF2B5EF4-FFF2-40B4-BE49-F238E27FC236}">
                      <a16:creationId xmlns:a16="http://schemas.microsoft.com/office/drawing/2014/main" id="{8A801E61-B247-4F3F-862D-2124B6295FE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504446" y="2804701"/>
                  <a:ext cx="900001" cy="900001"/>
                </a:xfrm>
                <a:prstGeom prst="rect">
                  <a:avLst/>
                </a:prstGeom>
              </p:spPr>
            </p:pic>
            <p:sp>
              <p:nvSpPr>
                <p:cNvPr id="10" name="文本框 9">
                  <a:extLst>
                    <a:ext uri="{FF2B5EF4-FFF2-40B4-BE49-F238E27FC236}">
                      <a16:creationId xmlns:a16="http://schemas.microsoft.com/office/drawing/2014/main" id="{CC62D647-B983-4BE4-8D48-1266866A902C}"/>
                    </a:ext>
                  </a:extLst>
                </p:cNvPr>
                <p:cNvSpPr txBox="1"/>
                <p:nvPr/>
              </p:nvSpPr>
              <p:spPr>
                <a:xfrm>
                  <a:off x="4643180" y="3000299"/>
                  <a:ext cx="1209675" cy="523220"/>
                </a:xfrm>
                <a:prstGeom prst="rect">
                  <a:avLst/>
                </a:prstGeom>
                <a:noFill/>
              </p:spPr>
              <p:txBody>
                <a:bodyPr wrap="square" rtlCol="0">
                  <a:spAutoFit/>
                </a:bodyPr>
                <a:lstStyle/>
                <a:p>
                  <a:pPr algn="ctr"/>
                  <a:r>
                    <a:rPr lang="en-US" altLang="zh-CN" sz="1400" dirty="0">
                      <a:latin typeface="Times New Roman" panose="02020603050405020304" pitchFamily="18" charset="0"/>
                      <a:cs typeface="Times New Roman" panose="02020603050405020304" pitchFamily="18" charset="0"/>
                    </a:rPr>
                    <a:t>Neuron</a:t>
                  </a:r>
                </a:p>
                <a:p>
                  <a:pPr algn="ctr"/>
                  <a:r>
                    <a:rPr lang="en-US" altLang="zh-CN" sz="1400" dirty="0">
                      <a:latin typeface="Times New Roman" panose="02020603050405020304" pitchFamily="18" charset="0"/>
                      <a:cs typeface="Times New Roman" panose="02020603050405020304" pitchFamily="18" charset="0"/>
                    </a:rPr>
                    <a:t> 2</a:t>
                  </a:r>
                  <a:endParaRPr lang="zh-CN" altLang="en-US" sz="1400" dirty="0">
                    <a:latin typeface="Times New Roman" panose="02020603050405020304" pitchFamily="18" charset="0"/>
                    <a:cs typeface="Times New Roman" panose="02020603050405020304" pitchFamily="18" charset="0"/>
                  </a:endParaRPr>
                </a:p>
              </p:txBody>
            </p:sp>
            <p:pic>
              <p:nvPicPr>
                <p:cNvPr id="14" name="图片 13">
                  <a:extLst>
                    <a:ext uri="{FF2B5EF4-FFF2-40B4-BE49-F238E27FC236}">
                      <a16:creationId xmlns:a16="http://schemas.microsoft.com/office/drawing/2014/main" id="{C496EBE6-0896-4F91-B5C6-17A54DE0185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596045" y="2804706"/>
                  <a:ext cx="911590" cy="900000"/>
                </a:xfrm>
                <a:prstGeom prst="rect">
                  <a:avLst/>
                </a:prstGeom>
              </p:spPr>
            </p:pic>
          </p:grpSp>
          <p:pic>
            <p:nvPicPr>
              <p:cNvPr id="8" name="图片 7">
                <a:extLst>
                  <a:ext uri="{FF2B5EF4-FFF2-40B4-BE49-F238E27FC236}">
                    <a16:creationId xmlns:a16="http://schemas.microsoft.com/office/drawing/2014/main" id="{CDAD7DF4-FBF6-4D1B-A9AC-C781942FB6D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973094" y="1810404"/>
                <a:ext cx="900000" cy="900000"/>
              </a:xfrm>
              <a:prstGeom prst="rect">
                <a:avLst/>
              </a:prstGeom>
            </p:spPr>
          </p:pic>
        </p:grpSp>
        <p:grpSp>
          <p:nvGrpSpPr>
            <p:cNvPr id="58" name="组合 57">
              <a:extLst>
                <a:ext uri="{FF2B5EF4-FFF2-40B4-BE49-F238E27FC236}">
                  <a16:creationId xmlns:a16="http://schemas.microsoft.com/office/drawing/2014/main" id="{3CABF887-159A-4529-884F-202CC9A82A1C}"/>
                </a:ext>
              </a:extLst>
            </p:cNvPr>
            <p:cNvGrpSpPr/>
            <p:nvPr/>
          </p:nvGrpSpPr>
          <p:grpSpPr>
            <a:xfrm>
              <a:off x="4110330" y="2803712"/>
              <a:ext cx="3661751" cy="900003"/>
              <a:chOff x="5211343" y="2710403"/>
              <a:chExt cx="3661751" cy="900003"/>
            </a:xfrm>
          </p:grpSpPr>
          <p:grpSp>
            <p:nvGrpSpPr>
              <p:cNvPr id="30" name="组合 29">
                <a:extLst>
                  <a:ext uri="{FF2B5EF4-FFF2-40B4-BE49-F238E27FC236}">
                    <a16:creationId xmlns:a16="http://schemas.microsoft.com/office/drawing/2014/main" id="{9CD0B042-D798-4F30-88D9-9A95E44B6699}"/>
                  </a:ext>
                </a:extLst>
              </p:cNvPr>
              <p:cNvGrpSpPr/>
              <p:nvPr/>
            </p:nvGrpSpPr>
            <p:grpSpPr>
              <a:xfrm>
                <a:off x="5211343" y="2710406"/>
                <a:ext cx="2761753" cy="900000"/>
                <a:chOff x="4602345" y="3721919"/>
                <a:chExt cx="2761753" cy="900000"/>
              </a:xfrm>
            </p:grpSpPr>
            <p:pic>
              <p:nvPicPr>
                <p:cNvPr id="18" name="图片 17">
                  <a:extLst>
                    <a:ext uri="{FF2B5EF4-FFF2-40B4-BE49-F238E27FC236}">
                      <a16:creationId xmlns:a16="http://schemas.microsoft.com/office/drawing/2014/main" id="{AF2018CC-22AF-4454-84D0-CB61C2D8CC3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464098" y="3721919"/>
                  <a:ext cx="900000" cy="900000"/>
                </a:xfrm>
                <a:prstGeom prst="rect">
                  <a:avLst/>
                </a:prstGeom>
              </p:spPr>
            </p:pic>
            <p:sp>
              <p:nvSpPr>
                <p:cNvPr id="19" name="文本框 18">
                  <a:extLst>
                    <a:ext uri="{FF2B5EF4-FFF2-40B4-BE49-F238E27FC236}">
                      <a16:creationId xmlns:a16="http://schemas.microsoft.com/office/drawing/2014/main" id="{073F3EE7-DC6E-4F57-8AA0-A983A2B6D0DC}"/>
                    </a:ext>
                  </a:extLst>
                </p:cNvPr>
                <p:cNvSpPr txBox="1"/>
                <p:nvPr/>
              </p:nvSpPr>
              <p:spPr>
                <a:xfrm>
                  <a:off x="4602345" y="3995088"/>
                  <a:ext cx="1209675" cy="523220"/>
                </a:xfrm>
                <a:prstGeom prst="rect">
                  <a:avLst/>
                </a:prstGeom>
                <a:noFill/>
              </p:spPr>
              <p:txBody>
                <a:bodyPr wrap="square" rtlCol="0">
                  <a:spAutoFit/>
                </a:bodyPr>
                <a:lstStyle/>
                <a:p>
                  <a:pPr algn="ctr"/>
                  <a:r>
                    <a:rPr lang="en-US" altLang="zh-CN" sz="1400" dirty="0">
                      <a:latin typeface="Times New Roman" panose="02020603050405020304" pitchFamily="18" charset="0"/>
                      <a:cs typeface="Times New Roman" panose="02020603050405020304" pitchFamily="18" charset="0"/>
                    </a:rPr>
                    <a:t>Neuron</a:t>
                  </a:r>
                </a:p>
                <a:p>
                  <a:pPr algn="ctr"/>
                  <a:r>
                    <a:rPr lang="en-US" altLang="zh-CN" sz="1400" dirty="0">
                      <a:latin typeface="Times New Roman" panose="02020603050405020304" pitchFamily="18" charset="0"/>
                      <a:cs typeface="Times New Roman" panose="02020603050405020304" pitchFamily="18" charset="0"/>
                    </a:rPr>
                    <a:t>3</a:t>
                  </a:r>
                  <a:endParaRPr lang="zh-CN" altLang="en-US" sz="1400" dirty="0">
                    <a:latin typeface="Times New Roman" panose="02020603050405020304" pitchFamily="18" charset="0"/>
                    <a:cs typeface="Times New Roman" panose="02020603050405020304" pitchFamily="18" charset="0"/>
                  </a:endParaRPr>
                </a:p>
              </p:txBody>
            </p:sp>
            <p:pic>
              <p:nvPicPr>
                <p:cNvPr id="29" name="图片 28">
                  <a:extLst>
                    <a:ext uri="{FF2B5EF4-FFF2-40B4-BE49-F238E27FC236}">
                      <a16:creationId xmlns:a16="http://schemas.microsoft.com/office/drawing/2014/main" id="{B1CE67C7-CEA9-497D-A2E4-B236340C2DCA}"/>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564098" y="3721919"/>
                  <a:ext cx="900000" cy="900000"/>
                </a:xfrm>
                <a:prstGeom prst="rect">
                  <a:avLst/>
                </a:prstGeom>
              </p:spPr>
            </p:pic>
          </p:grpSp>
          <p:pic>
            <p:nvPicPr>
              <p:cNvPr id="13" name="图片 12">
                <a:extLst>
                  <a:ext uri="{FF2B5EF4-FFF2-40B4-BE49-F238E27FC236}">
                    <a16:creationId xmlns:a16="http://schemas.microsoft.com/office/drawing/2014/main" id="{3B2F0AF7-5FC7-4E3D-9240-B896137D49C7}"/>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973094" y="2710403"/>
                <a:ext cx="900000" cy="900000"/>
              </a:xfrm>
              <a:prstGeom prst="rect">
                <a:avLst/>
              </a:prstGeom>
            </p:spPr>
          </p:pic>
        </p:grpSp>
        <p:grpSp>
          <p:nvGrpSpPr>
            <p:cNvPr id="57" name="组合 56">
              <a:extLst>
                <a:ext uri="{FF2B5EF4-FFF2-40B4-BE49-F238E27FC236}">
                  <a16:creationId xmlns:a16="http://schemas.microsoft.com/office/drawing/2014/main" id="{349E57C0-B7C5-46B1-BBA2-6F10ED87F280}"/>
                </a:ext>
              </a:extLst>
            </p:cNvPr>
            <p:cNvGrpSpPr/>
            <p:nvPr/>
          </p:nvGrpSpPr>
          <p:grpSpPr>
            <a:xfrm>
              <a:off x="4101475" y="3703715"/>
              <a:ext cx="3671605" cy="1029035"/>
              <a:chOff x="5202488" y="3610406"/>
              <a:chExt cx="3671605" cy="1029035"/>
            </a:xfrm>
          </p:grpSpPr>
          <p:grpSp>
            <p:nvGrpSpPr>
              <p:cNvPr id="33" name="组合 32">
                <a:extLst>
                  <a:ext uri="{FF2B5EF4-FFF2-40B4-BE49-F238E27FC236}">
                    <a16:creationId xmlns:a16="http://schemas.microsoft.com/office/drawing/2014/main" id="{35720452-F37E-42D4-9E25-231687948084}"/>
                  </a:ext>
                </a:extLst>
              </p:cNvPr>
              <p:cNvGrpSpPr/>
              <p:nvPr/>
            </p:nvGrpSpPr>
            <p:grpSpPr>
              <a:xfrm>
                <a:off x="5202488" y="3610406"/>
                <a:ext cx="2770608" cy="1029035"/>
                <a:chOff x="4625440" y="4613007"/>
                <a:chExt cx="2770608" cy="1029035"/>
              </a:xfrm>
            </p:grpSpPr>
            <p:pic>
              <p:nvPicPr>
                <p:cNvPr id="23" name="图片 22">
                  <a:extLst>
                    <a:ext uri="{FF2B5EF4-FFF2-40B4-BE49-F238E27FC236}">
                      <a16:creationId xmlns:a16="http://schemas.microsoft.com/office/drawing/2014/main" id="{7F81650E-7FA2-4899-811E-4971CB12BD88}"/>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496048" y="4613007"/>
                  <a:ext cx="900000" cy="900000"/>
                </a:xfrm>
                <a:prstGeom prst="rect">
                  <a:avLst/>
                </a:prstGeom>
              </p:spPr>
            </p:pic>
            <p:pic>
              <p:nvPicPr>
                <p:cNvPr id="27" name="图片 26">
                  <a:extLst>
                    <a:ext uri="{FF2B5EF4-FFF2-40B4-BE49-F238E27FC236}">
                      <a16:creationId xmlns:a16="http://schemas.microsoft.com/office/drawing/2014/main" id="{7B199346-54AD-471B-B0A2-408238326352}"/>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596046" y="4613007"/>
                  <a:ext cx="900000" cy="900000"/>
                </a:xfrm>
                <a:prstGeom prst="rect">
                  <a:avLst/>
                </a:prstGeom>
              </p:spPr>
            </p:pic>
            <p:sp>
              <p:nvSpPr>
                <p:cNvPr id="31" name="文本框 30">
                  <a:extLst>
                    <a:ext uri="{FF2B5EF4-FFF2-40B4-BE49-F238E27FC236}">
                      <a16:creationId xmlns:a16="http://schemas.microsoft.com/office/drawing/2014/main" id="{CD9F437C-C375-43AE-9385-7099BF54EAB5}"/>
                    </a:ext>
                  </a:extLst>
                </p:cNvPr>
                <p:cNvSpPr txBox="1"/>
                <p:nvPr/>
              </p:nvSpPr>
              <p:spPr>
                <a:xfrm>
                  <a:off x="4625440" y="4903377"/>
                  <a:ext cx="1209675" cy="738665"/>
                </a:xfrm>
                <a:prstGeom prst="rect">
                  <a:avLst/>
                </a:prstGeom>
                <a:noFill/>
              </p:spPr>
              <p:txBody>
                <a:bodyPr wrap="square" rtlCol="0">
                  <a:spAutoFit/>
                </a:bodyPr>
                <a:lstStyle/>
                <a:p>
                  <a:pPr algn="ctr"/>
                  <a:r>
                    <a:rPr lang="en-US" altLang="zh-CN" sz="1400" dirty="0">
                      <a:latin typeface="Times New Roman" panose="02020603050405020304" pitchFamily="18" charset="0"/>
                      <a:cs typeface="Times New Roman" panose="02020603050405020304" pitchFamily="18" charset="0"/>
                    </a:rPr>
                    <a:t>Neuron</a:t>
                  </a:r>
                </a:p>
                <a:p>
                  <a:pPr algn="ctr"/>
                  <a:r>
                    <a:rPr lang="en-US" altLang="zh-CN" sz="1400" dirty="0">
                      <a:latin typeface="Times New Roman" panose="02020603050405020304" pitchFamily="18" charset="0"/>
                      <a:cs typeface="Times New Roman" panose="02020603050405020304" pitchFamily="18" charset="0"/>
                    </a:rPr>
                    <a:t>4</a:t>
                  </a:r>
                </a:p>
                <a:p>
                  <a:pPr algn="ctr"/>
                  <a:endParaRPr lang="zh-CN" altLang="en-US" sz="1400" dirty="0"/>
                </a:p>
              </p:txBody>
            </p:sp>
          </p:grpSp>
          <p:pic>
            <p:nvPicPr>
              <p:cNvPr id="20" name="图片 19">
                <a:extLst>
                  <a:ext uri="{FF2B5EF4-FFF2-40B4-BE49-F238E27FC236}">
                    <a16:creationId xmlns:a16="http://schemas.microsoft.com/office/drawing/2014/main" id="{C9E05EFD-7159-458A-975F-9081CBEA9F45}"/>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7974093" y="3610406"/>
                <a:ext cx="900000" cy="900000"/>
              </a:xfrm>
              <a:prstGeom prst="rect">
                <a:avLst/>
              </a:prstGeom>
            </p:spPr>
          </p:pic>
        </p:grpSp>
        <p:grpSp>
          <p:nvGrpSpPr>
            <p:cNvPr id="56" name="组合 55">
              <a:extLst>
                <a:ext uri="{FF2B5EF4-FFF2-40B4-BE49-F238E27FC236}">
                  <a16:creationId xmlns:a16="http://schemas.microsoft.com/office/drawing/2014/main" id="{B97B6A7D-33A5-4E9D-BA3E-84F8991CF285}"/>
                </a:ext>
              </a:extLst>
            </p:cNvPr>
            <p:cNvGrpSpPr/>
            <p:nvPr/>
          </p:nvGrpSpPr>
          <p:grpSpPr>
            <a:xfrm>
              <a:off x="4101475" y="4603710"/>
              <a:ext cx="3670606" cy="900003"/>
              <a:chOff x="5202488" y="4510401"/>
              <a:chExt cx="3670606" cy="900003"/>
            </a:xfrm>
          </p:grpSpPr>
          <p:grpSp>
            <p:nvGrpSpPr>
              <p:cNvPr id="35" name="组合 34">
                <a:extLst>
                  <a:ext uri="{FF2B5EF4-FFF2-40B4-BE49-F238E27FC236}">
                    <a16:creationId xmlns:a16="http://schemas.microsoft.com/office/drawing/2014/main" id="{C887632D-C535-42A9-9018-CC95224D13D1}"/>
                  </a:ext>
                </a:extLst>
              </p:cNvPr>
              <p:cNvGrpSpPr/>
              <p:nvPr/>
            </p:nvGrpSpPr>
            <p:grpSpPr>
              <a:xfrm>
                <a:off x="5202488" y="4510404"/>
                <a:ext cx="2770608" cy="900000"/>
                <a:chOff x="4536661" y="5835923"/>
                <a:chExt cx="2770608" cy="900000"/>
              </a:xfrm>
            </p:grpSpPr>
            <p:pic>
              <p:nvPicPr>
                <p:cNvPr id="21" name="图片 20">
                  <a:extLst>
                    <a:ext uri="{FF2B5EF4-FFF2-40B4-BE49-F238E27FC236}">
                      <a16:creationId xmlns:a16="http://schemas.microsoft.com/office/drawing/2014/main" id="{0E38533C-041B-48CA-9321-F5CB41C9ED30}"/>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6407269" y="5835923"/>
                  <a:ext cx="900000" cy="900000"/>
                </a:xfrm>
                <a:prstGeom prst="rect">
                  <a:avLst/>
                </a:prstGeom>
              </p:spPr>
            </p:pic>
            <p:pic>
              <p:nvPicPr>
                <p:cNvPr id="25" name="图片 24">
                  <a:extLst>
                    <a:ext uri="{FF2B5EF4-FFF2-40B4-BE49-F238E27FC236}">
                      <a16:creationId xmlns:a16="http://schemas.microsoft.com/office/drawing/2014/main" id="{A1AD6453-3071-4133-B1D0-E4C8A5ACEB69}"/>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5507269" y="5835923"/>
                  <a:ext cx="900000" cy="900000"/>
                </a:xfrm>
                <a:prstGeom prst="rect">
                  <a:avLst/>
                </a:prstGeom>
              </p:spPr>
            </p:pic>
            <p:sp>
              <p:nvSpPr>
                <p:cNvPr id="34" name="文本框 33">
                  <a:extLst>
                    <a:ext uri="{FF2B5EF4-FFF2-40B4-BE49-F238E27FC236}">
                      <a16:creationId xmlns:a16="http://schemas.microsoft.com/office/drawing/2014/main" id="{47F88E52-AA7C-42E8-AEBD-306800F3EDC7}"/>
                    </a:ext>
                  </a:extLst>
                </p:cNvPr>
                <p:cNvSpPr txBox="1"/>
                <p:nvPr/>
              </p:nvSpPr>
              <p:spPr>
                <a:xfrm>
                  <a:off x="4536661" y="6085267"/>
                  <a:ext cx="1209675" cy="523220"/>
                </a:xfrm>
                <a:prstGeom prst="rect">
                  <a:avLst/>
                </a:prstGeom>
                <a:noFill/>
              </p:spPr>
              <p:txBody>
                <a:bodyPr wrap="square" rtlCol="0">
                  <a:spAutoFit/>
                </a:bodyPr>
                <a:lstStyle/>
                <a:p>
                  <a:pPr algn="ctr"/>
                  <a:r>
                    <a:rPr lang="en-US" altLang="zh-CN" sz="1400" dirty="0">
                      <a:latin typeface="Times New Roman" panose="02020603050405020304" pitchFamily="18" charset="0"/>
                      <a:cs typeface="Times New Roman" panose="02020603050405020304" pitchFamily="18" charset="0"/>
                    </a:rPr>
                    <a:t>Neuron</a:t>
                  </a:r>
                </a:p>
                <a:p>
                  <a:pPr algn="ctr"/>
                  <a:r>
                    <a:rPr lang="en-US" altLang="zh-CN" sz="1400" dirty="0">
                      <a:latin typeface="Times New Roman" panose="02020603050405020304" pitchFamily="18" charset="0"/>
                      <a:cs typeface="Times New Roman" panose="02020603050405020304" pitchFamily="18" charset="0"/>
                    </a:rPr>
                    <a:t>5</a:t>
                  </a:r>
                </a:p>
              </p:txBody>
            </p:sp>
          </p:grpSp>
          <p:pic>
            <p:nvPicPr>
              <p:cNvPr id="38" name="图片 37">
                <a:extLst>
                  <a:ext uri="{FF2B5EF4-FFF2-40B4-BE49-F238E27FC236}">
                    <a16:creationId xmlns:a16="http://schemas.microsoft.com/office/drawing/2014/main" id="{9C250E85-1EB7-42BD-BFAF-190402B19FB5}"/>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7973094" y="4510401"/>
                <a:ext cx="900000" cy="900000"/>
              </a:xfrm>
              <a:prstGeom prst="rect">
                <a:avLst/>
              </a:prstGeom>
            </p:spPr>
          </p:pic>
        </p:grpSp>
        <p:grpSp>
          <p:nvGrpSpPr>
            <p:cNvPr id="88" name="组合 87">
              <a:extLst>
                <a:ext uri="{FF2B5EF4-FFF2-40B4-BE49-F238E27FC236}">
                  <a16:creationId xmlns:a16="http://schemas.microsoft.com/office/drawing/2014/main" id="{BE707CEB-77A7-4401-A72C-2627AE9CF340}"/>
                </a:ext>
              </a:extLst>
            </p:cNvPr>
            <p:cNvGrpSpPr/>
            <p:nvPr/>
          </p:nvGrpSpPr>
          <p:grpSpPr>
            <a:xfrm>
              <a:off x="7927760" y="1012303"/>
              <a:ext cx="3652069" cy="909937"/>
              <a:chOff x="7927760" y="1012303"/>
              <a:chExt cx="3652069" cy="909937"/>
            </a:xfrm>
          </p:grpSpPr>
          <p:grpSp>
            <p:nvGrpSpPr>
              <p:cNvPr id="59" name="组合 58">
                <a:extLst>
                  <a:ext uri="{FF2B5EF4-FFF2-40B4-BE49-F238E27FC236}">
                    <a16:creationId xmlns:a16="http://schemas.microsoft.com/office/drawing/2014/main" id="{60864F56-C3BB-4C09-9E8C-6B811C6AAA1F}"/>
                  </a:ext>
                </a:extLst>
              </p:cNvPr>
              <p:cNvGrpSpPr/>
              <p:nvPr/>
            </p:nvGrpSpPr>
            <p:grpSpPr>
              <a:xfrm>
                <a:off x="7927760" y="1021961"/>
                <a:ext cx="1873318" cy="900000"/>
                <a:chOff x="8974800" y="921717"/>
                <a:chExt cx="1873318" cy="900000"/>
              </a:xfrm>
            </p:grpSpPr>
            <p:pic>
              <p:nvPicPr>
                <p:cNvPr id="42" name="图片 41">
                  <a:extLst>
                    <a:ext uri="{FF2B5EF4-FFF2-40B4-BE49-F238E27FC236}">
                      <a16:creationId xmlns:a16="http://schemas.microsoft.com/office/drawing/2014/main" id="{D47E27CD-0B45-4EBD-A468-42C57C0D474E}"/>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9948118" y="921717"/>
                  <a:ext cx="900000" cy="900000"/>
                </a:xfrm>
                <a:prstGeom prst="rect">
                  <a:avLst/>
                </a:prstGeom>
              </p:spPr>
            </p:pic>
            <p:sp>
              <p:nvSpPr>
                <p:cNvPr id="43" name="文本框 42">
                  <a:extLst>
                    <a:ext uri="{FF2B5EF4-FFF2-40B4-BE49-F238E27FC236}">
                      <a16:creationId xmlns:a16="http://schemas.microsoft.com/office/drawing/2014/main" id="{FBF62012-CFBC-4B5D-A562-09A0D24ACBFB}"/>
                    </a:ext>
                  </a:extLst>
                </p:cNvPr>
                <p:cNvSpPr txBox="1"/>
                <p:nvPr/>
              </p:nvSpPr>
              <p:spPr>
                <a:xfrm>
                  <a:off x="8974800" y="1119455"/>
                  <a:ext cx="1209675" cy="523220"/>
                </a:xfrm>
                <a:prstGeom prst="rect">
                  <a:avLst/>
                </a:prstGeom>
                <a:noFill/>
              </p:spPr>
              <p:txBody>
                <a:bodyPr wrap="square" rtlCol="0">
                  <a:spAutoFit/>
                </a:bodyPr>
                <a:lstStyle/>
                <a:p>
                  <a:pPr algn="ctr"/>
                  <a:r>
                    <a:rPr lang="en-US" altLang="zh-CN" sz="1400" dirty="0">
                      <a:latin typeface="Times New Roman" panose="02020603050405020304" pitchFamily="18" charset="0"/>
                      <a:cs typeface="Times New Roman" panose="02020603050405020304" pitchFamily="18" charset="0"/>
                    </a:rPr>
                    <a:t>Neuron </a:t>
                  </a:r>
                </a:p>
                <a:p>
                  <a:pPr algn="ctr"/>
                  <a:r>
                    <a:rPr lang="en-US" altLang="zh-CN" sz="1400" dirty="0">
                      <a:latin typeface="Times New Roman" panose="02020603050405020304" pitchFamily="18" charset="0"/>
                      <a:cs typeface="Times New Roman" panose="02020603050405020304" pitchFamily="18" charset="0"/>
                    </a:rPr>
                    <a:t>6</a:t>
                  </a:r>
                  <a:endParaRPr lang="zh-CN" altLang="en-US" sz="1400" dirty="0">
                    <a:latin typeface="Times New Roman" panose="02020603050405020304" pitchFamily="18" charset="0"/>
                    <a:cs typeface="Times New Roman" panose="02020603050405020304" pitchFamily="18" charset="0"/>
                  </a:endParaRPr>
                </a:p>
              </p:txBody>
            </p:sp>
          </p:grpSp>
          <p:pic>
            <p:nvPicPr>
              <p:cNvPr id="65" name="图片 64">
                <a:extLst>
                  <a:ext uri="{FF2B5EF4-FFF2-40B4-BE49-F238E27FC236}">
                    <a16:creationId xmlns:a16="http://schemas.microsoft.com/office/drawing/2014/main" id="{B0DC0767-1E0D-484B-BA05-68DDA26B021C}"/>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9794029" y="1022240"/>
                <a:ext cx="900000" cy="900000"/>
              </a:xfrm>
              <a:prstGeom prst="rect">
                <a:avLst/>
              </a:prstGeom>
            </p:spPr>
          </p:pic>
          <p:pic>
            <p:nvPicPr>
              <p:cNvPr id="75" name="图片 74">
                <a:extLst>
                  <a:ext uri="{FF2B5EF4-FFF2-40B4-BE49-F238E27FC236}">
                    <a16:creationId xmlns:a16="http://schemas.microsoft.com/office/drawing/2014/main" id="{8E2D70A1-AE54-4713-B67D-21D18E7075AB}"/>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10679829" y="1012303"/>
                <a:ext cx="900000" cy="900000"/>
              </a:xfrm>
              <a:prstGeom prst="rect">
                <a:avLst/>
              </a:prstGeom>
            </p:spPr>
          </p:pic>
        </p:grpSp>
        <p:grpSp>
          <p:nvGrpSpPr>
            <p:cNvPr id="87" name="组合 86">
              <a:extLst>
                <a:ext uri="{FF2B5EF4-FFF2-40B4-BE49-F238E27FC236}">
                  <a16:creationId xmlns:a16="http://schemas.microsoft.com/office/drawing/2014/main" id="{C92A49A3-0A1A-4594-83D5-795ABB9D840D}"/>
                </a:ext>
              </a:extLst>
            </p:cNvPr>
            <p:cNvGrpSpPr/>
            <p:nvPr/>
          </p:nvGrpSpPr>
          <p:grpSpPr>
            <a:xfrm>
              <a:off x="7951810" y="1903713"/>
              <a:ext cx="3628150" cy="907380"/>
              <a:chOff x="7951810" y="1903713"/>
              <a:chExt cx="3628150" cy="907380"/>
            </a:xfrm>
          </p:grpSpPr>
          <p:grpSp>
            <p:nvGrpSpPr>
              <p:cNvPr id="60" name="组合 59">
                <a:extLst>
                  <a:ext uri="{FF2B5EF4-FFF2-40B4-BE49-F238E27FC236}">
                    <a16:creationId xmlns:a16="http://schemas.microsoft.com/office/drawing/2014/main" id="{EC024F20-3323-41FA-9CD6-D0C9DC2F55D8}"/>
                  </a:ext>
                </a:extLst>
              </p:cNvPr>
              <p:cNvGrpSpPr/>
              <p:nvPr/>
            </p:nvGrpSpPr>
            <p:grpSpPr>
              <a:xfrm>
                <a:off x="7951810" y="1903713"/>
                <a:ext cx="1849268" cy="900000"/>
                <a:chOff x="8998850" y="1810404"/>
                <a:chExt cx="1849268" cy="900000"/>
              </a:xfrm>
            </p:grpSpPr>
            <p:pic>
              <p:nvPicPr>
                <p:cNvPr id="45" name="图片 44">
                  <a:extLst>
                    <a:ext uri="{FF2B5EF4-FFF2-40B4-BE49-F238E27FC236}">
                      <a16:creationId xmlns:a16="http://schemas.microsoft.com/office/drawing/2014/main" id="{68970525-8949-4897-A8C6-11BBA0F4711D}"/>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9948118" y="1810404"/>
                  <a:ext cx="900000" cy="900000"/>
                </a:xfrm>
                <a:prstGeom prst="rect">
                  <a:avLst/>
                </a:prstGeom>
              </p:spPr>
            </p:pic>
            <p:sp>
              <p:nvSpPr>
                <p:cNvPr id="48" name="文本框 47">
                  <a:extLst>
                    <a:ext uri="{FF2B5EF4-FFF2-40B4-BE49-F238E27FC236}">
                      <a16:creationId xmlns:a16="http://schemas.microsoft.com/office/drawing/2014/main" id="{388C3969-8FDD-443B-ADB3-96653EA74946}"/>
                    </a:ext>
                  </a:extLst>
                </p:cNvPr>
                <p:cNvSpPr txBox="1"/>
                <p:nvPr/>
              </p:nvSpPr>
              <p:spPr>
                <a:xfrm>
                  <a:off x="8998850" y="2062160"/>
                  <a:ext cx="1209675" cy="523220"/>
                </a:xfrm>
                <a:prstGeom prst="rect">
                  <a:avLst/>
                </a:prstGeom>
                <a:noFill/>
              </p:spPr>
              <p:txBody>
                <a:bodyPr wrap="square" rtlCol="0">
                  <a:spAutoFit/>
                </a:bodyPr>
                <a:lstStyle/>
                <a:p>
                  <a:pPr algn="ctr"/>
                  <a:r>
                    <a:rPr lang="en-US" altLang="zh-CN" sz="1400" dirty="0">
                      <a:latin typeface="Times New Roman" panose="02020603050405020304" pitchFamily="18" charset="0"/>
                      <a:cs typeface="Times New Roman" panose="02020603050405020304" pitchFamily="18" charset="0"/>
                    </a:rPr>
                    <a:t>Neuron</a:t>
                  </a:r>
                </a:p>
                <a:p>
                  <a:pPr algn="ctr"/>
                  <a:r>
                    <a:rPr lang="en-US" altLang="zh-CN" sz="1400" dirty="0">
                      <a:latin typeface="Times New Roman" panose="02020603050405020304" pitchFamily="18" charset="0"/>
                      <a:cs typeface="Times New Roman" panose="02020603050405020304" pitchFamily="18" charset="0"/>
                    </a:rPr>
                    <a:t> 7</a:t>
                  </a:r>
                  <a:endParaRPr lang="zh-CN" altLang="en-US" sz="1400" dirty="0">
                    <a:latin typeface="Times New Roman" panose="02020603050405020304" pitchFamily="18" charset="0"/>
                    <a:cs typeface="Times New Roman" panose="02020603050405020304" pitchFamily="18" charset="0"/>
                  </a:endParaRPr>
                </a:p>
              </p:txBody>
            </p:sp>
          </p:grpSp>
          <p:pic>
            <p:nvPicPr>
              <p:cNvPr id="67" name="图片 66">
                <a:extLst>
                  <a:ext uri="{FF2B5EF4-FFF2-40B4-BE49-F238E27FC236}">
                    <a16:creationId xmlns:a16="http://schemas.microsoft.com/office/drawing/2014/main" id="{90DF8C86-63F8-4B10-9193-FAD8307CE650}"/>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9793507" y="1911093"/>
                <a:ext cx="900000" cy="900000"/>
              </a:xfrm>
              <a:prstGeom prst="rect">
                <a:avLst/>
              </a:prstGeom>
            </p:spPr>
          </p:pic>
          <p:pic>
            <p:nvPicPr>
              <p:cNvPr id="77" name="图片 76">
                <a:extLst>
                  <a:ext uri="{FF2B5EF4-FFF2-40B4-BE49-F238E27FC236}">
                    <a16:creationId xmlns:a16="http://schemas.microsoft.com/office/drawing/2014/main" id="{9A8E045D-1510-4ECE-AB8F-9FFBBA1AF3E1}"/>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10679960" y="1910743"/>
                <a:ext cx="900000" cy="900000"/>
              </a:xfrm>
              <a:prstGeom prst="rect">
                <a:avLst/>
              </a:prstGeom>
            </p:spPr>
          </p:pic>
        </p:grpSp>
        <p:grpSp>
          <p:nvGrpSpPr>
            <p:cNvPr id="86" name="组合 85">
              <a:extLst>
                <a:ext uri="{FF2B5EF4-FFF2-40B4-BE49-F238E27FC236}">
                  <a16:creationId xmlns:a16="http://schemas.microsoft.com/office/drawing/2014/main" id="{8187A497-5299-4A95-AF78-DC3A1F0FE402}"/>
                </a:ext>
              </a:extLst>
            </p:cNvPr>
            <p:cNvGrpSpPr/>
            <p:nvPr/>
          </p:nvGrpSpPr>
          <p:grpSpPr>
            <a:xfrm>
              <a:off x="7951811" y="2789197"/>
              <a:ext cx="3633816" cy="921845"/>
              <a:chOff x="7951811" y="2789197"/>
              <a:chExt cx="3633816" cy="921845"/>
            </a:xfrm>
          </p:grpSpPr>
          <p:grpSp>
            <p:nvGrpSpPr>
              <p:cNvPr id="61" name="组合 60">
                <a:extLst>
                  <a:ext uri="{FF2B5EF4-FFF2-40B4-BE49-F238E27FC236}">
                    <a16:creationId xmlns:a16="http://schemas.microsoft.com/office/drawing/2014/main" id="{55D0B51B-5512-4F71-A11B-BC0CAB2455CE}"/>
                  </a:ext>
                </a:extLst>
              </p:cNvPr>
              <p:cNvGrpSpPr/>
              <p:nvPr/>
            </p:nvGrpSpPr>
            <p:grpSpPr>
              <a:xfrm>
                <a:off x="7951811" y="2789197"/>
                <a:ext cx="1849267" cy="900000"/>
                <a:chOff x="8998851" y="2640746"/>
                <a:chExt cx="1849267" cy="900000"/>
              </a:xfrm>
            </p:grpSpPr>
            <p:pic>
              <p:nvPicPr>
                <p:cNvPr id="47" name="图片 46">
                  <a:extLst>
                    <a:ext uri="{FF2B5EF4-FFF2-40B4-BE49-F238E27FC236}">
                      <a16:creationId xmlns:a16="http://schemas.microsoft.com/office/drawing/2014/main" id="{55CD8B43-51BE-43E7-B2E9-FD77C728D25D}"/>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9948118" y="2640746"/>
                  <a:ext cx="900000" cy="900000"/>
                </a:xfrm>
                <a:prstGeom prst="rect">
                  <a:avLst/>
                </a:prstGeom>
              </p:spPr>
            </p:pic>
            <p:sp>
              <p:nvSpPr>
                <p:cNvPr id="49" name="文本框 48">
                  <a:extLst>
                    <a:ext uri="{FF2B5EF4-FFF2-40B4-BE49-F238E27FC236}">
                      <a16:creationId xmlns:a16="http://schemas.microsoft.com/office/drawing/2014/main" id="{ED7D845A-8717-4F5D-93A1-5FC4EEE90075}"/>
                    </a:ext>
                  </a:extLst>
                </p:cNvPr>
                <p:cNvSpPr txBox="1"/>
                <p:nvPr/>
              </p:nvSpPr>
              <p:spPr>
                <a:xfrm>
                  <a:off x="8998851" y="2928433"/>
                  <a:ext cx="1209675" cy="523220"/>
                </a:xfrm>
                <a:prstGeom prst="rect">
                  <a:avLst/>
                </a:prstGeom>
                <a:noFill/>
              </p:spPr>
              <p:txBody>
                <a:bodyPr wrap="square" rtlCol="0">
                  <a:spAutoFit/>
                </a:bodyPr>
                <a:lstStyle/>
                <a:p>
                  <a:pPr algn="ctr"/>
                  <a:r>
                    <a:rPr lang="en-US" altLang="zh-CN" sz="1400" dirty="0">
                      <a:latin typeface="Times New Roman" panose="02020603050405020304" pitchFamily="18" charset="0"/>
                      <a:cs typeface="Times New Roman" panose="02020603050405020304" pitchFamily="18" charset="0"/>
                    </a:rPr>
                    <a:t>Neuron</a:t>
                  </a:r>
                </a:p>
                <a:p>
                  <a:pPr algn="ctr"/>
                  <a:r>
                    <a:rPr lang="en-US" altLang="zh-CN" sz="1400" dirty="0">
                      <a:latin typeface="Times New Roman" panose="02020603050405020304" pitchFamily="18" charset="0"/>
                      <a:cs typeface="Times New Roman" panose="02020603050405020304" pitchFamily="18" charset="0"/>
                    </a:rPr>
                    <a:t>8</a:t>
                  </a:r>
                  <a:endParaRPr lang="zh-CN" altLang="en-US" sz="1400" dirty="0">
                    <a:latin typeface="Times New Roman" panose="02020603050405020304" pitchFamily="18" charset="0"/>
                    <a:cs typeface="Times New Roman" panose="02020603050405020304" pitchFamily="18" charset="0"/>
                  </a:endParaRPr>
                </a:p>
              </p:txBody>
            </p:sp>
          </p:grpSp>
          <p:pic>
            <p:nvPicPr>
              <p:cNvPr id="69" name="图片 68">
                <a:extLst>
                  <a:ext uri="{FF2B5EF4-FFF2-40B4-BE49-F238E27FC236}">
                    <a16:creationId xmlns:a16="http://schemas.microsoft.com/office/drawing/2014/main" id="{0272B59F-3137-4E98-8844-E7273E1500AA}"/>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9792817" y="2805684"/>
                <a:ext cx="900000" cy="900000"/>
              </a:xfrm>
              <a:prstGeom prst="rect">
                <a:avLst/>
              </a:prstGeom>
            </p:spPr>
          </p:pic>
          <p:pic>
            <p:nvPicPr>
              <p:cNvPr id="79" name="图片 78">
                <a:extLst>
                  <a:ext uri="{FF2B5EF4-FFF2-40B4-BE49-F238E27FC236}">
                    <a16:creationId xmlns:a16="http://schemas.microsoft.com/office/drawing/2014/main" id="{F097BB8C-0194-4776-A805-884B82573569}"/>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10685627" y="2811042"/>
                <a:ext cx="900000" cy="900000"/>
              </a:xfrm>
              <a:prstGeom prst="rect">
                <a:avLst/>
              </a:prstGeom>
            </p:spPr>
          </p:pic>
        </p:grpSp>
        <p:grpSp>
          <p:nvGrpSpPr>
            <p:cNvPr id="85" name="组合 84">
              <a:extLst>
                <a:ext uri="{FF2B5EF4-FFF2-40B4-BE49-F238E27FC236}">
                  <a16:creationId xmlns:a16="http://schemas.microsoft.com/office/drawing/2014/main" id="{0F0B99B4-DE25-4F54-86BB-F9F5ABB159FE}"/>
                </a:ext>
              </a:extLst>
            </p:cNvPr>
            <p:cNvGrpSpPr/>
            <p:nvPr/>
          </p:nvGrpSpPr>
          <p:grpSpPr>
            <a:xfrm>
              <a:off x="7942479" y="3678699"/>
              <a:ext cx="3643049" cy="930785"/>
              <a:chOff x="7942479" y="3678699"/>
              <a:chExt cx="3643049" cy="930785"/>
            </a:xfrm>
          </p:grpSpPr>
          <p:grpSp>
            <p:nvGrpSpPr>
              <p:cNvPr id="62" name="组合 61">
                <a:extLst>
                  <a:ext uri="{FF2B5EF4-FFF2-40B4-BE49-F238E27FC236}">
                    <a16:creationId xmlns:a16="http://schemas.microsoft.com/office/drawing/2014/main" id="{E5E4C28C-1C08-41B3-B190-9510FF72111D}"/>
                  </a:ext>
                </a:extLst>
              </p:cNvPr>
              <p:cNvGrpSpPr/>
              <p:nvPr/>
            </p:nvGrpSpPr>
            <p:grpSpPr>
              <a:xfrm>
                <a:off x="7942479" y="3678699"/>
                <a:ext cx="1867406" cy="900000"/>
                <a:chOff x="8992299" y="3540744"/>
                <a:chExt cx="1867406" cy="900000"/>
              </a:xfrm>
            </p:grpSpPr>
            <p:pic>
              <p:nvPicPr>
                <p:cNvPr id="51" name="图片 50">
                  <a:extLst>
                    <a:ext uri="{FF2B5EF4-FFF2-40B4-BE49-F238E27FC236}">
                      <a16:creationId xmlns:a16="http://schemas.microsoft.com/office/drawing/2014/main" id="{2BF5C12D-44C2-435B-8337-E0FE181B6531}"/>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9959704" y="3540744"/>
                  <a:ext cx="900001" cy="900000"/>
                </a:xfrm>
                <a:prstGeom prst="rect">
                  <a:avLst/>
                </a:prstGeom>
              </p:spPr>
            </p:pic>
            <p:sp>
              <p:nvSpPr>
                <p:cNvPr id="54" name="文本框 53">
                  <a:extLst>
                    <a:ext uri="{FF2B5EF4-FFF2-40B4-BE49-F238E27FC236}">
                      <a16:creationId xmlns:a16="http://schemas.microsoft.com/office/drawing/2014/main" id="{21700F14-6714-4EFE-A89C-FE3631291A97}"/>
                    </a:ext>
                  </a:extLst>
                </p:cNvPr>
                <p:cNvSpPr txBox="1"/>
                <p:nvPr/>
              </p:nvSpPr>
              <p:spPr>
                <a:xfrm>
                  <a:off x="8992299" y="3769130"/>
                  <a:ext cx="1209675" cy="523220"/>
                </a:xfrm>
                <a:prstGeom prst="rect">
                  <a:avLst/>
                </a:prstGeom>
                <a:noFill/>
              </p:spPr>
              <p:txBody>
                <a:bodyPr wrap="square" rtlCol="0">
                  <a:spAutoFit/>
                </a:bodyPr>
                <a:lstStyle/>
                <a:p>
                  <a:pPr algn="ctr"/>
                  <a:r>
                    <a:rPr lang="en-US" altLang="zh-CN" sz="1400" dirty="0">
                      <a:latin typeface="Times New Roman" panose="02020603050405020304" pitchFamily="18" charset="0"/>
                      <a:cs typeface="Times New Roman" panose="02020603050405020304" pitchFamily="18" charset="0"/>
                    </a:rPr>
                    <a:t>Neuron</a:t>
                  </a:r>
                </a:p>
                <a:p>
                  <a:pPr algn="ctr"/>
                  <a:r>
                    <a:rPr lang="en-US" altLang="zh-CN" sz="1400" dirty="0">
                      <a:latin typeface="Times New Roman" panose="02020603050405020304" pitchFamily="18" charset="0"/>
                      <a:cs typeface="Times New Roman" panose="02020603050405020304" pitchFamily="18" charset="0"/>
                    </a:rPr>
                    <a:t>9</a:t>
                  </a:r>
                  <a:endParaRPr lang="zh-CN" altLang="en-US" sz="1400" dirty="0">
                    <a:latin typeface="Times New Roman" panose="02020603050405020304" pitchFamily="18" charset="0"/>
                    <a:cs typeface="Times New Roman" panose="02020603050405020304" pitchFamily="18" charset="0"/>
                  </a:endParaRPr>
                </a:p>
              </p:txBody>
            </p:sp>
          </p:grpSp>
          <p:pic>
            <p:nvPicPr>
              <p:cNvPr id="71" name="图片 70">
                <a:extLst>
                  <a:ext uri="{FF2B5EF4-FFF2-40B4-BE49-F238E27FC236}">
                    <a16:creationId xmlns:a16="http://schemas.microsoft.com/office/drawing/2014/main" id="{C07EEAA9-6E4D-4EFF-BED0-19CAB5E2DE82}"/>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9799570" y="3696318"/>
                <a:ext cx="900000" cy="900000"/>
              </a:xfrm>
              <a:prstGeom prst="rect">
                <a:avLst/>
              </a:prstGeom>
            </p:spPr>
          </p:pic>
          <p:pic>
            <p:nvPicPr>
              <p:cNvPr id="81" name="图片 80">
                <a:extLst>
                  <a:ext uri="{FF2B5EF4-FFF2-40B4-BE49-F238E27FC236}">
                    <a16:creationId xmlns:a16="http://schemas.microsoft.com/office/drawing/2014/main" id="{D455609D-2F67-4E0A-880F-E57F559715B3}"/>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10685528" y="3709484"/>
                <a:ext cx="900000" cy="900000"/>
              </a:xfrm>
              <a:prstGeom prst="rect">
                <a:avLst/>
              </a:prstGeom>
            </p:spPr>
          </p:pic>
        </p:grpSp>
        <p:grpSp>
          <p:nvGrpSpPr>
            <p:cNvPr id="84" name="组合 83">
              <a:extLst>
                <a:ext uri="{FF2B5EF4-FFF2-40B4-BE49-F238E27FC236}">
                  <a16:creationId xmlns:a16="http://schemas.microsoft.com/office/drawing/2014/main" id="{B858F042-22DF-4A81-B4A1-758DB0A34E75}"/>
                </a:ext>
              </a:extLst>
            </p:cNvPr>
            <p:cNvGrpSpPr/>
            <p:nvPr/>
          </p:nvGrpSpPr>
          <p:grpSpPr>
            <a:xfrm>
              <a:off x="7942480" y="4573954"/>
              <a:ext cx="3638506" cy="905002"/>
              <a:chOff x="7942480" y="4573954"/>
              <a:chExt cx="3638506" cy="905002"/>
            </a:xfrm>
          </p:grpSpPr>
          <p:grpSp>
            <p:nvGrpSpPr>
              <p:cNvPr id="63" name="组合 62">
                <a:extLst>
                  <a:ext uri="{FF2B5EF4-FFF2-40B4-BE49-F238E27FC236}">
                    <a16:creationId xmlns:a16="http://schemas.microsoft.com/office/drawing/2014/main" id="{C322AEC0-BE7E-459C-825E-93EE4DF2EFEC}"/>
                  </a:ext>
                </a:extLst>
              </p:cNvPr>
              <p:cNvGrpSpPr/>
              <p:nvPr/>
            </p:nvGrpSpPr>
            <p:grpSpPr>
              <a:xfrm>
                <a:off x="7942480" y="4578956"/>
                <a:ext cx="1862371" cy="900000"/>
                <a:chOff x="8985747" y="4440744"/>
                <a:chExt cx="1862371" cy="900000"/>
              </a:xfrm>
            </p:grpSpPr>
            <p:pic>
              <p:nvPicPr>
                <p:cNvPr id="53" name="图片 52">
                  <a:extLst>
                    <a:ext uri="{FF2B5EF4-FFF2-40B4-BE49-F238E27FC236}">
                      <a16:creationId xmlns:a16="http://schemas.microsoft.com/office/drawing/2014/main" id="{093DE7CC-4188-4464-B193-0CFC47F9C370}"/>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9948118" y="4440744"/>
                  <a:ext cx="900000" cy="900000"/>
                </a:xfrm>
                <a:prstGeom prst="rect">
                  <a:avLst/>
                </a:prstGeom>
              </p:spPr>
            </p:pic>
            <p:sp>
              <p:nvSpPr>
                <p:cNvPr id="55" name="文本框 54">
                  <a:extLst>
                    <a:ext uri="{FF2B5EF4-FFF2-40B4-BE49-F238E27FC236}">
                      <a16:creationId xmlns:a16="http://schemas.microsoft.com/office/drawing/2014/main" id="{E83B57B9-C6CF-41B0-A498-3E50909C247D}"/>
                    </a:ext>
                  </a:extLst>
                </p:cNvPr>
                <p:cNvSpPr txBox="1"/>
                <p:nvPr/>
              </p:nvSpPr>
              <p:spPr>
                <a:xfrm>
                  <a:off x="8985747" y="4733072"/>
                  <a:ext cx="1209675" cy="523220"/>
                </a:xfrm>
                <a:prstGeom prst="rect">
                  <a:avLst/>
                </a:prstGeom>
                <a:noFill/>
              </p:spPr>
              <p:txBody>
                <a:bodyPr wrap="square" rtlCol="0">
                  <a:spAutoFit/>
                </a:bodyPr>
                <a:lstStyle/>
                <a:p>
                  <a:pPr algn="ctr"/>
                  <a:r>
                    <a:rPr lang="en-US" altLang="zh-CN" sz="1400" dirty="0">
                      <a:latin typeface="Times New Roman" panose="02020603050405020304" pitchFamily="18" charset="0"/>
                      <a:cs typeface="Times New Roman" panose="02020603050405020304" pitchFamily="18" charset="0"/>
                    </a:rPr>
                    <a:t>Neuron</a:t>
                  </a:r>
                </a:p>
                <a:p>
                  <a:pPr algn="ctr"/>
                  <a:r>
                    <a:rPr lang="en-US" altLang="zh-CN" sz="1400" dirty="0">
                      <a:latin typeface="Times New Roman" panose="02020603050405020304" pitchFamily="18" charset="0"/>
                      <a:cs typeface="Times New Roman" panose="02020603050405020304" pitchFamily="18" charset="0"/>
                    </a:rPr>
                    <a:t>10</a:t>
                  </a:r>
                  <a:endParaRPr lang="zh-CN" altLang="en-US" sz="1400" dirty="0">
                    <a:latin typeface="Times New Roman" panose="02020603050405020304" pitchFamily="18" charset="0"/>
                    <a:cs typeface="Times New Roman" panose="02020603050405020304" pitchFamily="18" charset="0"/>
                  </a:endParaRPr>
                </a:p>
              </p:txBody>
            </p:sp>
          </p:grpSp>
          <p:pic>
            <p:nvPicPr>
              <p:cNvPr id="73" name="图片 72">
                <a:extLst>
                  <a:ext uri="{FF2B5EF4-FFF2-40B4-BE49-F238E27FC236}">
                    <a16:creationId xmlns:a16="http://schemas.microsoft.com/office/drawing/2014/main" id="{9713361E-D810-40D4-A5B3-5503492AFE1B}"/>
                  </a:ext>
                </a:extLst>
              </p:cNvPr>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9801906" y="4573954"/>
                <a:ext cx="900000" cy="900000"/>
              </a:xfrm>
              <a:prstGeom prst="rect">
                <a:avLst/>
              </a:prstGeom>
            </p:spPr>
          </p:pic>
          <p:pic>
            <p:nvPicPr>
              <p:cNvPr id="83" name="图片 82">
                <a:extLst>
                  <a:ext uri="{FF2B5EF4-FFF2-40B4-BE49-F238E27FC236}">
                    <a16:creationId xmlns:a16="http://schemas.microsoft.com/office/drawing/2014/main" id="{146600E1-76B1-4459-A73A-F047B0BEC091}"/>
                  </a:ext>
                </a:extLst>
              </p:cNvPr>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10680986" y="4575405"/>
                <a:ext cx="900000" cy="900000"/>
              </a:xfrm>
              <a:prstGeom prst="rect">
                <a:avLst/>
              </a:prstGeom>
            </p:spPr>
          </p:pic>
        </p:grpSp>
      </p:grpSp>
      <p:sp>
        <p:nvSpPr>
          <p:cNvPr id="90" name="矩形 89">
            <a:extLst>
              <a:ext uri="{FF2B5EF4-FFF2-40B4-BE49-F238E27FC236}">
                <a16:creationId xmlns:a16="http://schemas.microsoft.com/office/drawing/2014/main" id="{8B51536B-FEA0-4632-9B42-CAFAB9C3019B}"/>
              </a:ext>
            </a:extLst>
          </p:cNvPr>
          <p:cNvSpPr/>
          <p:nvPr/>
        </p:nvSpPr>
        <p:spPr>
          <a:xfrm>
            <a:off x="247276" y="197291"/>
            <a:ext cx="6096000" cy="646331"/>
          </a:xfrm>
          <a:prstGeom prst="rect">
            <a:avLst/>
          </a:prstGeom>
        </p:spPr>
        <p:txBody>
          <a:bodyPr>
            <a:spAutoFit/>
          </a:bodyPr>
          <a:lstStyle/>
          <a:p>
            <a:r>
              <a:rPr lang="zh-CN" altLang="en-US" dirty="0">
                <a:solidFill>
                  <a:srgbClr val="FF0000"/>
                </a:solidFill>
              </a:rPr>
              <a:t>工作</a:t>
            </a:r>
            <a:r>
              <a:rPr lang="en-US" altLang="zh-CN" dirty="0">
                <a:solidFill>
                  <a:srgbClr val="FF0000"/>
                </a:solidFill>
              </a:rPr>
              <a:t>1</a:t>
            </a:r>
            <a:r>
              <a:rPr lang="zh-CN" altLang="en-US" dirty="0">
                <a:solidFill>
                  <a:srgbClr val="FF0000"/>
                </a:solidFill>
              </a:rPr>
              <a:t>：</a:t>
            </a:r>
            <a:r>
              <a:rPr lang="zh-CN" altLang="en-US" dirty="0"/>
              <a:t>不同初始值偏好图片对比</a:t>
            </a:r>
            <a:endParaRPr lang="en-US" altLang="zh-CN" dirty="0"/>
          </a:p>
          <a:p>
            <a:r>
              <a:rPr lang="zh-CN" altLang="en-US" dirty="0">
                <a:solidFill>
                  <a:srgbClr val="FF0000"/>
                </a:solidFill>
              </a:rPr>
              <a:t>目的</a:t>
            </a:r>
            <a:r>
              <a:rPr lang="zh-CN" altLang="en-US" dirty="0"/>
              <a:t>：探究模型的可重复性和检验评估指标的可行性</a:t>
            </a:r>
            <a:endParaRPr lang="en-US" altLang="zh-CN" dirty="0"/>
          </a:p>
        </p:txBody>
      </p:sp>
      <p:sp>
        <p:nvSpPr>
          <p:cNvPr id="91" name="文本框 7">
            <a:extLst>
              <a:ext uri="{FF2B5EF4-FFF2-40B4-BE49-F238E27FC236}">
                <a16:creationId xmlns:a16="http://schemas.microsoft.com/office/drawing/2014/main" id="{B58DA8FC-7682-4572-8B37-591AB13D09E3}"/>
              </a:ext>
            </a:extLst>
          </p:cNvPr>
          <p:cNvSpPr txBox="1"/>
          <p:nvPr/>
        </p:nvSpPr>
        <p:spPr>
          <a:xfrm>
            <a:off x="283320" y="936143"/>
            <a:ext cx="5565741" cy="1900520"/>
          </a:xfrm>
          <a:prstGeom prst="rect">
            <a:avLst/>
          </a:prstGeom>
          <a:noFill/>
          <a:ln>
            <a:solidFill>
              <a:schemeClr val="tx1"/>
            </a:solidFill>
          </a:ln>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zh-CN" altLang="en-US" sz="1050" b="1" dirty="0">
                <a:solidFill>
                  <a:srgbClr val="FF0000"/>
                </a:solidFill>
              </a:rPr>
              <a:t>详细说明</a:t>
            </a:r>
            <a:endParaRPr lang="en-US" altLang="zh-CN" sz="1050" b="1" dirty="0">
              <a:solidFill>
                <a:srgbClr val="FF0000"/>
              </a:solidFill>
            </a:endParaRPr>
          </a:p>
          <a:p>
            <a:r>
              <a:rPr lang="zh-CN" altLang="en-US" sz="1050" dirty="0"/>
              <a:t>经上次讨论，我们之前得到的交叉训练评估结果需要有对照，因此设计了两个对照：</a:t>
            </a:r>
            <a:endParaRPr lang="en-US" altLang="zh-CN" sz="1050" dirty="0"/>
          </a:p>
          <a:p>
            <a:r>
              <a:rPr lang="zh-CN" altLang="en-US" sz="1050" b="1" dirty="0"/>
              <a:t>对照</a:t>
            </a:r>
            <a:r>
              <a:rPr lang="en-US" altLang="zh-CN" sz="1050" b="1" dirty="0"/>
              <a:t>1</a:t>
            </a:r>
            <a:r>
              <a:rPr lang="zh-CN" altLang="en-US" sz="1050" b="1" dirty="0"/>
              <a:t>：随机初始值对照</a:t>
            </a:r>
            <a:endParaRPr lang="en-US" altLang="zh-CN" sz="1050" b="1" dirty="0"/>
          </a:p>
          <a:p>
            <a:r>
              <a:rPr lang="zh-CN" altLang="en-US" sz="1050" dirty="0"/>
              <a:t>（参考自 </a:t>
            </a:r>
            <a:r>
              <a:rPr lang="en-US" altLang="zh-CN" sz="1050" b="1" dirty="0" err="1"/>
              <a:t>Dicarlo</a:t>
            </a:r>
            <a:r>
              <a:rPr lang="en-US" altLang="zh-CN" sz="1050" b="1" dirty="0"/>
              <a:t> Figure S1 </a:t>
            </a:r>
            <a:r>
              <a:rPr lang="zh-CN" altLang="en-US" sz="1050" b="1" dirty="0"/>
              <a:t>如右图</a:t>
            </a:r>
            <a:r>
              <a:rPr lang="en-US" altLang="zh-CN" sz="1050" b="1" dirty="0"/>
              <a:t> </a:t>
            </a:r>
            <a:r>
              <a:rPr lang="zh-CN" altLang="en-US" sz="1050" dirty="0"/>
              <a:t>）在偏好图片的生成过程中需要首先随机生成一张初始图片，并在初始图片的基础上进行迭代，最终获得偏好图片。因此我们选取在不同初始值下生成的偏好图片进行对比，一方面可以检验模型的可重复性，另一方面也可以作为对照，部分神经元的结果</a:t>
            </a:r>
            <a:r>
              <a:rPr lang="zh-CN" altLang="en-US" sz="1050" b="1" dirty="0"/>
              <a:t>如下图</a:t>
            </a:r>
            <a:r>
              <a:rPr lang="zh-CN" altLang="en-US" sz="1050" dirty="0"/>
              <a:t>。</a:t>
            </a:r>
            <a:endParaRPr lang="en-US" altLang="zh-CN" sz="1050" dirty="0"/>
          </a:p>
          <a:p>
            <a:endParaRPr lang="en-US" altLang="zh-CN" sz="1100" b="1" dirty="0"/>
          </a:p>
          <a:p>
            <a:r>
              <a:rPr lang="zh-CN" altLang="en-US" sz="1100" b="1" dirty="0"/>
              <a:t>对照</a:t>
            </a:r>
            <a:r>
              <a:rPr lang="en-US" altLang="zh-CN" sz="1100" b="1" dirty="0"/>
              <a:t>2</a:t>
            </a:r>
            <a:r>
              <a:rPr lang="zh-CN" altLang="en-US" sz="1100" b="1" dirty="0"/>
              <a:t>：随机偏好对照</a:t>
            </a:r>
            <a:endParaRPr lang="en-US" altLang="zh-CN" sz="1100" b="1" dirty="0"/>
          </a:p>
          <a:p>
            <a:r>
              <a:rPr lang="zh-CN" altLang="en-US" sz="1100" dirty="0"/>
              <a:t>对交叉训练</a:t>
            </a:r>
            <a:r>
              <a:rPr lang="en-US" altLang="zh-CN" sz="1100" dirty="0"/>
              <a:t> 2 </a:t>
            </a:r>
            <a:r>
              <a:rPr lang="zh-CN" altLang="en-US" sz="1100" dirty="0"/>
              <a:t>的偏好图片做一个随机排列，与交叉训练 </a:t>
            </a:r>
            <a:r>
              <a:rPr lang="en-US" altLang="zh-CN" sz="1100" dirty="0"/>
              <a:t>1 </a:t>
            </a:r>
            <a:r>
              <a:rPr lang="zh-CN" altLang="en-US" sz="1100" dirty="0"/>
              <a:t>的每一个神经元偏好图片进行 </a:t>
            </a:r>
            <a:r>
              <a:rPr lang="en-US" altLang="zh-CN" sz="1100" dirty="0"/>
              <a:t>SSIM </a:t>
            </a:r>
            <a:r>
              <a:rPr lang="zh-CN" altLang="en-US" sz="1100" dirty="0"/>
              <a:t>计算</a:t>
            </a:r>
            <a:endParaRPr lang="en-US" altLang="zh-CN" sz="1100" dirty="0"/>
          </a:p>
        </p:txBody>
      </p:sp>
      <p:sp>
        <p:nvSpPr>
          <p:cNvPr id="92" name="文本框 7">
            <a:extLst>
              <a:ext uri="{FF2B5EF4-FFF2-40B4-BE49-F238E27FC236}">
                <a16:creationId xmlns:a16="http://schemas.microsoft.com/office/drawing/2014/main" id="{32343F4D-977E-4E8D-AA47-51A09F998FA8}"/>
              </a:ext>
            </a:extLst>
          </p:cNvPr>
          <p:cNvSpPr txBox="1"/>
          <p:nvPr/>
        </p:nvSpPr>
        <p:spPr>
          <a:xfrm>
            <a:off x="6447454" y="0"/>
            <a:ext cx="4469362" cy="1620000"/>
          </a:xfrm>
          <a:prstGeom prst="rect">
            <a:avLst/>
          </a:prstGeom>
          <a:noFill/>
          <a:ln>
            <a:solidFill>
              <a:schemeClr val="tx1"/>
            </a:solidFill>
          </a:ln>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zh-CN" altLang="en-US" sz="1050" b="1" dirty="0">
                <a:solidFill>
                  <a:srgbClr val="FF0000"/>
                </a:solidFill>
              </a:rPr>
              <a:t>观察</a:t>
            </a:r>
            <a:endParaRPr lang="en-US" altLang="zh-CN" sz="1050" b="1" dirty="0">
              <a:solidFill>
                <a:srgbClr val="FF0000"/>
              </a:solidFill>
            </a:endParaRPr>
          </a:p>
          <a:p>
            <a:pPr marL="228600" indent="-228600">
              <a:buAutoNum type="arabicPeriod"/>
            </a:pPr>
            <a:r>
              <a:rPr lang="zh-CN" altLang="en-US" sz="1050" dirty="0"/>
              <a:t>训练好的模型在不同的随机初始值下生成的偏好图片肉眼可见相似度很高。</a:t>
            </a:r>
            <a:endParaRPr lang="en-US" altLang="zh-CN" sz="1050" dirty="0"/>
          </a:p>
          <a:p>
            <a:pPr marL="228600" indent="-228600">
              <a:buFontTx/>
              <a:buAutoNum type="arabicPeriod"/>
            </a:pPr>
            <a:r>
              <a:rPr lang="zh-CN" altLang="en-US" sz="1050" dirty="0"/>
              <a:t>观察 </a:t>
            </a:r>
            <a:r>
              <a:rPr lang="en-US" altLang="zh-CN" sz="1050" dirty="0"/>
              <a:t>SSIM</a:t>
            </a:r>
            <a:r>
              <a:rPr lang="zh-CN" altLang="en-US" sz="1050" dirty="0"/>
              <a:t>的结果，我们发现，从肉眼看，随机初始值对照应该是最接近的</a:t>
            </a:r>
            <a:r>
              <a:rPr lang="en-US" altLang="zh-CN" sz="1050" dirty="0"/>
              <a:t>(</a:t>
            </a:r>
            <a:r>
              <a:rPr lang="zh-CN" altLang="en-US" sz="1050" dirty="0"/>
              <a:t>如左下图</a:t>
            </a:r>
            <a:r>
              <a:rPr lang="en-US" altLang="zh-CN" sz="1050" dirty="0"/>
              <a:t>)</a:t>
            </a:r>
            <a:r>
              <a:rPr lang="zh-CN" altLang="en-US" sz="1050" dirty="0"/>
              <a:t>，但是实际上</a:t>
            </a:r>
            <a:r>
              <a:rPr lang="en-US" altLang="zh-CN" sz="1050" dirty="0"/>
              <a:t>SSIM</a:t>
            </a:r>
            <a:r>
              <a:rPr lang="zh-CN" altLang="en-US" sz="1050" dirty="0"/>
              <a:t>并不能直接地反映我们的肉眼观感。</a:t>
            </a:r>
          </a:p>
          <a:p>
            <a:pPr marL="228600" indent="-228600">
              <a:buAutoNum type="arabicPeriod"/>
            </a:pPr>
            <a:endParaRPr lang="en-US" altLang="zh-CN" sz="1050" dirty="0"/>
          </a:p>
          <a:p>
            <a:r>
              <a:rPr lang="zh-CN" altLang="en-US" sz="1050" b="1" dirty="0">
                <a:solidFill>
                  <a:srgbClr val="FF0000"/>
                </a:solidFill>
              </a:rPr>
              <a:t>思考</a:t>
            </a:r>
            <a:endParaRPr lang="en-US" altLang="zh-CN" sz="1050" b="1" dirty="0">
              <a:solidFill>
                <a:srgbClr val="FF0000"/>
              </a:solidFill>
            </a:endParaRPr>
          </a:p>
          <a:p>
            <a:r>
              <a:rPr lang="zh-CN" altLang="en-US" sz="1050" dirty="0"/>
              <a:t>都带有灰色背景，使得 </a:t>
            </a:r>
            <a:r>
              <a:rPr lang="en-US" altLang="zh-CN" sz="1050" dirty="0"/>
              <a:t>SSIM </a:t>
            </a:r>
            <a:r>
              <a:rPr lang="zh-CN" altLang="en-US" sz="1050" dirty="0"/>
              <a:t>偏高</a:t>
            </a:r>
            <a:r>
              <a:rPr lang="en-US" altLang="zh-CN" sz="1050" dirty="0"/>
              <a:t>? </a:t>
            </a:r>
            <a:r>
              <a:rPr lang="zh-CN" altLang="en-US" sz="1050" dirty="0"/>
              <a:t>能否做一个掩码只针对中心的图形部分，去除灰色背景的干扰？</a:t>
            </a:r>
          </a:p>
          <a:p>
            <a:endParaRPr lang="en-US" altLang="zh-CN" sz="1050" dirty="0"/>
          </a:p>
          <a:p>
            <a:pPr marL="228600" indent="-228600">
              <a:buFont typeface="+mj-lt"/>
              <a:buAutoNum type="arabicPeriod"/>
            </a:pPr>
            <a:endParaRPr lang="en-US" altLang="zh-CN" sz="1050" dirty="0"/>
          </a:p>
          <a:p>
            <a:pPr marL="228600" indent="-228600">
              <a:buFont typeface="+mj-lt"/>
              <a:buAutoNum type="arabicPeriod"/>
            </a:pPr>
            <a:endParaRPr lang="en-US" altLang="zh-CN" sz="1050" b="1" dirty="0">
              <a:solidFill>
                <a:srgbClr val="FF0000"/>
              </a:solidFill>
            </a:endParaRPr>
          </a:p>
        </p:txBody>
      </p:sp>
      <p:graphicFrame>
        <p:nvGraphicFramePr>
          <p:cNvPr id="68" name="表格 67">
            <a:extLst>
              <a:ext uri="{FF2B5EF4-FFF2-40B4-BE49-F238E27FC236}">
                <a16:creationId xmlns:a16="http://schemas.microsoft.com/office/drawing/2014/main" id="{D565868C-5710-4565-BFD6-0EB25E291143}"/>
              </a:ext>
            </a:extLst>
          </p:cNvPr>
          <p:cNvGraphicFramePr>
            <a:graphicFrameLocks noGrp="1"/>
          </p:cNvGraphicFramePr>
          <p:nvPr>
            <p:extLst>
              <p:ext uri="{D42A27DB-BD31-4B8C-83A1-F6EECF244321}">
                <p14:modId xmlns:p14="http://schemas.microsoft.com/office/powerpoint/2010/main" val="574390557"/>
              </p:ext>
            </p:extLst>
          </p:nvPr>
        </p:nvGraphicFramePr>
        <p:xfrm>
          <a:off x="6447454" y="5174324"/>
          <a:ext cx="5131836" cy="1657930"/>
        </p:xfrm>
        <a:graphic>
          <a:graphicData uri="http://schemas.openxmlformats.org/drawingml/2006/table">
            <a:tbl>
              <a:tblPr firstRow="1" bandRow="1">
                <a:tableStyleId>{5C22544A-7EE6-4342-B048-85BDC9FD1C3A}</a:tableStyleId>
              </a:tblPr>
              <a:tblGrid>
                <a:gridCol w="1282959">
                  <a:extLst>
                    <a:ext uri="{9D8B030D-6E8A-4147-A177-3AD203B41FA5}">
                      <a16:colId xmlns:a16="http://schemas.microsoft.com/office/drawing/2014/main" val="1280905590"/>
                    </a:ext>
                  </a:extLst>
                </a:gridCol>
                <a:gridCol w="1282959">
                  <a:extLst>
                    <a:ext uri="{9D8B030D-6E8A-4147-A177-3AD203B41FA5}">
                      <a16:colId xmlns:a16="http://schemas.microsoft.com/office/drawing/2014/main" val="650802497"/>
                    </a:ext>
                  </a:extLst>
                </a:gridCol>
                <a:gridCol w="1282959">
                  <a:extLst>
                    <a:ext uri="{9D8B030D-6E8A-4147-A177-3AD203B41FA5}">
                      <a16:colId xmlns:a16="http://schemas.microsoft.com/office/drawing/2014/main" val="1397899082"/>
                    </a:ext>
                  </a:extLst>
                </a:gridCol>
                <a:gridCol w="1282959">
                  <a:extLst>
                    <a:ext uri="{9D8B030D-6E8A-4147-A177-3AD203B41FA5}">
                      <a16:colId xmlns:a16="http://schemas.microsoft.com/office/drawing/2014/main" val="4293060322"/>
                    </a:ext>
                  </a:extLst>
                </a:gridCol>
              </a:tblGrid>
              <a:tr h="487626">
                <a:tc>
                  <a:txBody>
                    <a:bodyPr/>
                    <a:lstStyle/>
                    <a:p>
                      <a:endParaRPr lang="zh-CN" altLang="en-US" sz="1200" dirty="0"/>
                    </a:p>
                  </a:txBody>
                  <a:tcPr/>
                </a:tc>
                <a:tc>
                  <a:txBody>
                    <a:bodyPr/>
                    <a:lstStyle/>
                    <a:p>
                      <a:pPr algn="ctr"/>
                      <a:r>
                        <a:rPr lang="en-US" altLang="zh-CN" sz="1200" dirty="0"/>
                        <a:t>Max SSIM</a:t>
                      </a:r>
                      <a:endParaRPr lang="zh-CN" altLang="en-US" sz="1200" dirty="0"/>
                    </a:p>
                  </a:txBody>
                  <a:tcPr/>
                </a:tc>
                <a:tc>
                  <a:txBody>
                    <a:bodyPr/>
                    <a:lstStyle/>
                    <a:p>
                      <a:pPr algn="ctr"/>
                      <a:r>
                        <a:rPr lang="en-US" altLang="zh-CN" sz="1200" dirty="0"/>
                        <a:t>Min SSIM</a:t>
                      </a:r>
                      <a:endParaRPr lang="zh-CN" altLang="en-US" sz="1200" dirty="0"/>
                    </a:p>
                  </a:txBody>
                  <a:tcPr/>
                </a:tc>
                <a:tc>
                  <a:txBody>
                    <a:bodyPr/>
                    <a:lstStyle/>
                    <a:p>
                      <a:pPr algn="ctr"/>
                      <a:r>
                        <a:rPr lang="en-US" altLang="zh-CN" sz="1200" dirty="0"/>
                        <a:t>Average SSIM</a:t>
                      </a:r>
                      <a:endParaRPr lang="zh-CN" altLang="en-US" sz="1200" dirty="0"/>
                    </a:p>
                  </a:txBody>
                  <a:tcPr/>
                </a:tc>
                <a:extLst>
                  <a:ext uri="{0D108BD9-81ED-4DB2-BD59-A6C34878D82A}">
                    <a16:rowId xmlns:a16="http://schemas.microsoft.com/office/drawing/2014/main" val="3304108294"/>
                  </a:ext>
                </a:extLst>
              </a:tr>
              <a:tr h="292576">
                <a:tc>
                  <a:txBody>
                    <a:bodyPr/>
                    <a:lstStyle/>
                    <a:p>
                      <a:pPr algn="ctr"/>
                      <a:r>
                        <a:rPr lang="zh-CN" altLang="en-US" sz="1200" dirty="0"/>
                        <a:t>单独训练</a:t>
                      </a:r>
                    </a:p>
                  </a:txBody>
                  <a:tcPr/>
                </a:tc>
                <a:tc>
                  <a:txBody>
                    <a:bodyPr/>
                    <a:lstStyle/>
                    <a:p>
                      <a:pPr algn="ctr"/>
                      <a:r>
                        <a:rPr lang="en-US" altLang="zh-CN" sz="1200" dirty="0"/>
                        <a:t>0.8631</a:t>
                      </a:r>
                      <a:endParaRPr lang="zh-CN" altLang="en-US" sz="1200" dirty="0"/>
                    </a:p>
                  </a:txBody>
                  <a:tcPr/>
                </a:tc>
                <a:tc>
                  <a:txBody>
                    <a:bodyPr/>
                    <a:lstStyle/>
                    <a:p>
                      <a:pPr algn="ctr"/>
                      <a:r>
                        <a:rPr lang="en-US" altLang="zh-CN" sz="1200" dirty="0"/>
                        <a:t>0.3677</a:t>
                      </a:r>
                      <a:endParaRPr lang="zh-CN" altLang="en-US" sz="1200" dirty="0"/>
                    </a:p>
                  </a:txBody>
                  <a:tcPr/>
                </a:tc>
                <a:tc>
                  <a:txBody>
                    <a:bodyPr/>
                    <a:lstStyle/>
                    <a:p>
                      <a:pPr algn="ctr"/>
                      <a:r>
                        <a:rPr lang="en-US" altLang="zh-CN" sz="1200" dirty="0"/>
                        <a:t>0.6271</a:t>
                      </a:r>
                      <a:endParaRPr lang="zh-CN" altLang="en-US" sz="1200" dirty="0"/>
                    </a:p>
                  </a:txBody>
                  <a:tcPr/>
                </a:tc>
                <a:extLst>
                  <a:ext uri="{0D108BD9-81ED-4DB2-BD59-A6C34878D82A}">
                    <a16:rowId xmlns:a16="http://schemas.microsoft.com/office/drawing/2014/main" val="2801178024"/>
                  </a:ext>
                </a:extLst>
              </a:tr>
              <a:tr h="292576">
                <a:tc>
                  <a:txBody>
                    <a:bodyPr/>
                    <a:lstStyle/>
                    <a:p>
                      <a:pPr algn="ctr"/>
                      <a:r>
                        <a:rPr lang="zh-CN" altLang="en-US" sz="1200" dirty="0"/>
                        <a:t>交叉训练</a:t>
                      </a:r>
                    </a:p>
                  </a:txBody>
                  <a:tcPr/>
                </a:tc>
                <a:tc>
                  <a:txBody>
                    <a:bodyPr/>
                    <a:lstStyle/>
                    <a:p>
                      <a:pPr algn="ctr"/>
                      <a:r>
                        <a:rPr lang="en-US" altLang="zh-CN" sz="1200" dirty="0"/>
                        <a:t>0.8822</a:t>
                      </a:r>
                      <a:endParaRPr lang="zh-CN" altLang="en-US" sz="1200" dirty="0"/>
                    </a:p>
                  </a:txBody>
                  <a:tcPr/>
                </a:tc>
                <a:tc>
                  <a:txBody>
                    <a:bodyPr/>
                    <a:lstStyle/>
                    <a:p>
                      <a:pPr algn="ctr"/>
                      <a:r>
                        <a:rPr lang="en-US" altLang="zh-CN" sz="1200" dirty="0"/>
                        <a:t>0.4088</a:t>
                      </a:r>
                      <a:endParaRPr lang="zh-CN" altLang="en-US" sz="1200" dirty="0"/>
                    </a:p>
                  </a:txBody>
                  <a:tcPr/>
                </a:tc>
                <a:tc>
                  <a:txBody>
                    <a:bodyPr/>
                    <a:lstStyle/>
                    <a:p>
                      <a:pPr algn="ctr"/>
                      <a:r>
                        <a:rPr lang="en-US" altLang="zh-CN" sz="1200" dirty="0"/>
                        <a:t>0.6447</a:t>
                      </a:r>
                      <a:endParaRPr lang="zh-CN" altLang="en-US" sz="1200" dirty="0"/>
                    </a:p>
                  </a:txBody>
                  <a:tcPr/>
                </a:tc>
                <a:extLst>
                  <a:ext uri="{0D108BD9-81ED-4DB2-BD59-A6C34878D82A}">
                    <a16:rowId xmlns:a16="http://schemas.microsoft.com/office/drawing/2014/main" val="867467504"/>
                  </a:ext>
                </a:extLst>
              </a:tr>
              <a:tr h="292576">
                <a:tc>
                  <a:txBody>
                    <a:bodyPr/>
                    <a:lstStyle/>
                    <a:p>
                      <a:pPr algn="ctr"/>
                      <a:r>
                        <a:rPr lang="zh-CN" altLang="en-US" sz="1200" dirty="0"/>
                        <a:t>随机偏好对照</a:t>
                      </a:r>
                    </a:p>
                  </a:txBody>
                  <a:tcPr/>
                </a:tc>
                <a:tc>
                  <a:txBody>
                    <a:bodyPr/>
                    <a:lstStyle/>
                    <a:p>
                      <a:pPr algn="ctr"/>
                      <a:r>
                        <a:rPr lang="en-US" altLang="zh-CN" sz="1200" dirty="0"/>
                        <a:t>0.8007</a:t>
                      </a:r>
                      <a:endParaRPr lang="zh-CN" altLang="en-US" sz="1200" dirty="0"/>
                    </a:p>
                  </a:txBody>
                  <a:tcPr/>
                </a:tc>
                <a:tc>
                  <a:txBody>
                    <a:bodyPr/>
                    <a:lstStyle/>
                    <a:p>
                      <a:pPr algn="ctr"/>
                      <a:r>
                        <a:rPr lang="en-US" altLang="zh-CN" sz="1200" dirty="0"/>
                        <a:t>0.3913</a:t>
                      </a:r>
                      <a:endParaRPr lang="zh-CN" altLang="en-US" sz="1200" dirty="0"/>
                    </a:p>
                  </a:txBody>
                  <a:tcPr/>
                </a:tc>
                <a:tc>
                  <a:txBody>
                    <a:bodyPr/>
                    <a:lstStyle/>
                    <a:p>
                      <a:pPr algn="ctr"/>
                      <a:r>
                        <a:rPr lang="en-US" altLang="zh-CN" sz="1200" dirty="0"/>
                        <a:t>0.5953</a:t>
                      </a:r>
                      <a:endParaRPr lang="zh-CN" altLang="en-US" sz="1200" dirty="0"/>
                    </a:p>
                  </a:txBody>
                  <a:tcPr/>
                </a:tc>
                <a:extLst>
                  <a:ext uri="{0D108BD9-81ED-4DB2-BD59-A6C34878D82A}">
                    <a16:rowId xmlns:a16="http://schemas.microsoft.com/office/drawing/2014/main" val="194705987"/>
                  </a:ext>
                </a:extLst>
              </a:tr>
              <a:tr h="292576">
                <a:tc>
                  <a:txBody>
                    <a:bodyPr/>
                    <a:lstStyle/>
                    <a:p>
                      <a:pPr algn="ctr"/>
                      <a:r>
                        <a:rPr lang="zh-CN" altLang="en-US" sz="1200" dirty="0"/>
                        <a:t>随机初始值对照</a:t>
                      </a:r>
                    </a:p>
                  </a:txBody>
                  <a:tcPr/>
                </a:tc>
                <a:tc>
                  <a:txBody>
                    <a:bodyPr/>
                    <a:lstStyle/>
                    <a:p>
                      <a:pPr algn="ctr"/>
                      <a:r>
                        <a:rPr lang="en-US" altLang="zh-CN" sz="1200" dirty="0"/>
                        <a:t>0.8534</a:t>
                      </a:r>
                      <a:endParaRPr lang="zh-CN" altLang="en-US" sz="1200" dirty="0"/>
                    </a:p>
                  </a:txBody>
                  <a:tcPr/>
                </a:tc>
                <a:tc>
                  <a:txBody>
                    <a:bodyPr/>
                    <a:lstStyle/>
                    <a:p>
                      <a:pPr algn="ctr"/>
                      <a:r>
                        <a:rPr lang="en-US" altLang="zh-CN" sz="1200" dirty="0"/>
                        <a:t>0.3182</a:t>
                      </a:r>
                      <a:endParaRPr lang="zh-CN" altLang="en-US" sz="1200" dirty="0"/>
                    </a:p>
                  </a:txBody>
                  <a:tcPr/>
                </a:tc>
                <a:tc>
                  <a:txBody>
                    <a:bodyPr/>
                    <a:lstStyle/>
                    <a:p>
                      <a:pPr algn="ctr"/>
                      <a:r>
                        <a:rPr lang="en-US" altLang="zh-CN" sz="1200" dirty="0"/>
                        <a:t>0.5983</a:t>
                      </a:r>
                      <a:endParaRPr lang="zh-CN" altLang="en-US" sz="1200" dirty="0"/>
                    </a:p>
                  </a:txBody>
                  <a:tcPr/>
                </a:tc>
                <a:extLst>
                  <a:ext uri="{0D108BD9-81ED-4DB2-BD59-A6C34878D82A}">
                    <a16:rowId xmlns:a16="http://schemas.microsoft.com/office/drawing/2014/main" val="1326727396"/>
                  </a:ext>
                </a:extLst>
              </a:tr>
            </a:tbl>
          </a:graphicData>
        </a:graphic>
      </p:graphicFrame>
    </p:spTree>
    <p:extLst>
      <p:ext uri="{BB962C8B-B14F-4D97-AF65-F5344CB8AC3E}">
        <p14:creationId xmlns:p14="http://schemas.microsoft.com/office/powerpoint/2010/main" val="38952036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a:extLst>
              <a:ext uri="{FF2B5EF4-FFF2-40B4-BE49-F238E27FC236}">
                <a16:creationId xmlns:a16="http://schemas.microsoft.com/office/drawing/2014/main" id="{DD6B7B91-2AA4-4D41-ABBA-F07B3DF92C1E}"/>
              </a:ext>
            </a:extLst>
          </p:cNvPr>
          <p:cNvGraphicFramePr>
            <a:graphicFrameLocks noGrp="1"/>
          </p:cNvGraphicFramePr>
          <p:nvPr>
            <p:extLst>
              <p:ext uri="{D42A27DB-BD31-4B8C-83A1-F6EECF244321}">
                <p14:modId xmlns:p14="http://schemas.microsoft.com/office/powerpoint/2010/main" val="4050052612"/>
              </p:ext>
            </p:extLst>
          </p:nvPr>
        </p:nvGraphicFramePr>
        <p:xfrm>
          <a:off x="-1" y="2377620"/>
          <a:ext cx="5428372" cy="1657930"/>
        </p:xfrm>
        <a:graphic>
          <a:graphicData uri="http://schemas.openxmlformats.org/drawingml/2006/table">
            <a:tbl>
              <a:tblPr firstRow="1" bandRow="1">
                <a:tableStyleId>{5C22544A-7EE6-4342-B048-85BDC9FD1C3A}</a:tableStyleId>
              </a:tblPr>
              <a:tblGrid>
                <a:gridCol w="1357093">
                  <a:extLst>
                    <a:ext uri="{9D8B030D-6E8A-4147-A177-3AD203B41FA5}">
                      <a16:colId xmlns:a16="http://schemas.microsoft.com/office/drawing/2014/main" val="1280905590"/>
                    </a:ext>
                  </a:extLst>
                </a:gridCol>
                <a:gridCol w="1357093">
                  <a:extLst>
                    <a:ext uri="{9D8B030D-6E8A-4147-A177-3AD203B41FA5}">
                      <a16:colId xmlns:a16="http://schemas.microsoft.com/office/drawing/2014/main" val="650802497"/>
                    </a:ext>
                  </a:extLst>
                </a:gridCol>
                <a:gridCol w="1357093">
                  <a:extLst>
                    <a:ext uri="{9D8B030D-6E8A-4147-A177-3AD203B41FA5}">
                      <a16:colId xmlns:a16="http://schemas.microsoft.com/office/drawing/2014/main" val="1397899082"/>
                    </a:ext>
                  </a:extLst>
                </a:gridCol>
                <a:gridCol w="1357093">
                  <a:extLst>
                    <a:ext uri="{9D8B030D-6E8A-4147-A177-3AD203B41FA5}">
                      <a16:colId xmlns:a16="http://schemas.microsoft.com/office/drawing/2014/main" val="4293060322"/>
                    </a:ext>
                  </a:extLst>
                </a:gridCol>
              </a:tblGrid>
              <a:tr h="487626">
                <a:tc>
                  <a:txBody>
                    <a:bodyPr/>
                    <a:lstStyle/>
                    <a:p>
                      <a:endParaRPr lang="zh-CN" altLang="en-US" sz="1200" dirty="0"/>
                    </a:p>
                  </a:txBody>
                  <a:tcPr/>
                </a:tc>
                <a:tc>
                  <a:txBody>
                    <a:bodyPr/>
                    <a:lstStyle/>
                    <a:p>
                      <a:pPr algn="ctr"/>
                      <a:r>
                        <a:rPr lang="en-US" altLang="zh-CN" sz="1200" dirty="0"/>
                        <a:t>Max SSIM</a:t>
                      </a:r>
                      <a:endParaRPr lang="zh-CN" altLang="en-US" sz="1200" dirty="0"/>
                    </a:p>
                  </a:txBody>
                  <a:tcPr/>
                </a:tc>
                <a:tc>
                  <a:txBody>
                    <a:bodyPr/>
                    <a:lstStyle/>
                    <a:p>
                      <a:pPr algn="ctr"/>
                      <a:r>
                        <a:rPr lang="en-US" altLang="zh-CN" sz="1200" dirty="0"/>
                        <a:t>Min SSIM</a:t>
                      </a:r>
                      <a:endParaRPr lang="zh-CN" altLang="en-US" sz="1200" dirty="0"/>
                    </a:p>
                  </a:txBody>
                  <a:tcPr/>
                </a:tc>
                <a:tc>
                  <a:txBody>
                    <a:bodyPr/>
                    <a:lstStyle/>
                    <a:p>
                      <a:pPr algn="ctr"/>
                      <a:r>
                        <a:rPr lang="en-US" altLang="zh-CN" sz="1200" dirty="0"/>
                        <a:t>Average SSIM</a:t>
                      </a:r>
                      <a:endParaRPr lang="zh-CN" altLang="en-US" sz="1200" dirty="0"/>
                    </a:p>
                  </a:txBody>
                  <a:tcPr/>
                </a:tc>
                <a:extLst>
                  <a:ext uri="{0D108BD9-81ED-4DB2-BD59-A6C34878D82A}">
                    <a16:rowId xmlns:a16="http://schemas.microsoft.com/office/drawing/2014/main" val="3304108294"/>
                  </a:ext>
                </a:extLst>
              </a:tr>
              <a:tr h="292576">
                <a:tc>
                  <a:txBody>
                    <a:bodyPr/>
                    <a:lstStyle/>
                    <a:p>
                      <a:pPr algn="ctr"/>
                      <a:r>
                        <a:rPr lang="zh-CN" altLang="en-US" sz="1200" dirty="0"/>
                        <a:t>单独训练</a:t>
                      </a:r>
                    </a:p>
                  </a:txBody>
                  <a:tcPr/>
                </a:tc>
                <a:tc>
                  <a:txBody>
                    <a:bodyPr/>
                    <a:lstStyle/>
                    <a:p>
                      <a:pPr algn="ctr"/>
                      <a:r>
                        <a:rPr lang="en-US" altLang="zh-CN" sz="1200" dirty="0"/>
                        <a:t>0.8631</a:t>
                      </a:r>
                      <a:endParaRPr lang="zh-CN" altLang="en-US" sz="1200" dirty="0"/>
                    </a:p>
                  </a:txBody>
                  <a:tcPr/>
                </a:tc>
                <a:tc>
                  <a:txBody>
                    <a:bodyPr/>
                    <a:lstStyle/>
                    <a:p>
                      <a:pPr algn="ctr"/>
                      <a:r>
                        <a:rPr lang="en-US" altLang="zh-CN" sz="1200" dirty="0"/>
                        <a:t>0.3677</a:t>
                      </a:r>
                      <a:endParaRPr lang="zh-CN" altLang="en-US" sz="1200" dirty="0"/>
                    </a:p>
                  </a:txBody>
                  <a:tcPr/>
                </a:tc>
                <a:tc>
                  <a:txBody>
                    <a:bodyPr/>
                    <a:lstStyle/>
                    <a:p>
                      <a:pPr algn="ctr"/>
                      <a:r>
                        <a:rPr lang="en-US" altLang="zh-CN" sz="1200" dirty="0"/>
                        <a:t>0.6271</a:t>
                      </a:r>
                      <a:endParaRPr lang="zh-CN" altLang="en-US" sz="1200" dirty="0"/>
                    </a:p>
                  </a:txBody>
                  <a:tcPr/>
                </a:tc>
                <a:extLst>
                  <a:ext uri="{0D108BD9-81ED-4DB2-BD59-A6C34878D82A}">
                    <a16:rowId xmlns:a16="http://schemas.microsoft.com/office/drawing/2014/main" val="2801178024"/>
                  </a:ext>
                </a:extLst>
              </a:tr>
              <a:tr h="292576">
                <a:tc>
                  <a:txBody>
                    <a:bodyPr/>
                    <a:lstStyle/>
                    <a:p>
                      <a:pPr algn="ctr"/>
                      <a:r>
                        <a:rPr lang="zh-CN" altLang="en-US" sz="1200" dirty="0"/>
                        <a:t>交叉训练</a:t>
                      </a:r>
                    </a:p>
                  </a:txBody>
                  <a:tcPr/>
                </a:tc>
                <a:tc>
                  <a:txBody>
                    <a:bodyPr/>
                    <a:lstStyle/>
                    <a:p>
                      <a:pPr algn="ctr"/>
                      <a:r>
                        <a:rPr lang="en-US" altLang="zh-CN" sz="1200" dirty="0"/>
                        <a:t>0.8822</a:t>
                      </a:r>
                      <a:endParaRPr lang="zh-CN" altLang="en-US" sz="1200" dirty="0"/>
                    </a:p>
                  </a:txBody>
                  <a:tcPr/>
                </a:tc>
                <a:tc>
                  <a:txBody>
                    <a:bodyPr/>
                    <a:lstStyle/>
                    <a:p>
                      <a:pPr algn="ctr"/>
                      <a:r>
                        <a:rPr lang="en-US" altLang="zh-CN" sz="1200" dirty="0"/>
                        <a:t>0.4088</a:t>
                      </a:r>
                      <a:endParaRPr lang="zh-CN" altLang="en-US" sz="1200" dirty="0"/>
                    </a:p>
                  </a:txBody>
                  <a:tcPr/>
                </a:tc>
                <a:tc>
                  <a:txBody>
                    <a:bodyPr/>
                    <a:lstStyle/>
                    <a:p>
                      <a:pPr algn="ctr"/>
                      <a:r>
                        <a:rPr lang="en-US" altLang="zh-CN" sz="1200" dirty="0"/>
                        <a:t>0.6447</a:t>
                      </a:r>
                      <a:endParaRPr lang="zh-CN" altLang="en-US" sz="1200" dirty="0"/>
                    </a:p>
                  </a:txBody>
                  <a:tcPr/>
                </a:tc>
                <a:extLst>
                  <a:ext uri="{0D108BD9-81ED-4DB2-BD59-A6C34878D82A}">
                    <a16:rowId xmlns:a16="http://schemas.microsoft.com/office/drawing/2014/main" val="867467504"/>
                  </a:ext>
                </a:extLst>
              </a:tr>
              <a:tr h="292576">
                <a:tc>
                  <a:txBody>
                    <a:bodyPr/>
                    <a:lstStyle/>
                    <a:p>
                      <a:pPr algn="ctr"/>
                      <a:r>
                        <a:rPr lang="zh-CN" altLang="en-US" sz="1200" dirty="0"/>
                        <a:t>随机偏好对照</a:t>
                      </a:r>
                    </a:p>
                  </a:txBody>
                  <a:tcPr/>
                </a:tc>
                <a:tc>
                  <a:txBody>
                    <a:bodyPr/>
                    <a:lstStyle/>
                    <a:p>
                      <a:pPr algn="ctr"/>
                      <a:r>
                        <a:rPr lang="en-US" altLang="zh-CN" sz="1200" dirty="0"/>
                        <a:t>0.8007</a:t>
                      </a:r>
                      <a:endParaRPr lang="zh-CN" altLang="en-US" sz="1200" dirty="0"/>
                    </a:p>
                  </a:txBody>
                  <a:tcPr/>
                </a:tc>
                <a:tc>
                  <a:txBody>
                    <a:bodyPr/>
                    <a:lstStyle/>
                    <a:p>
                      <a:pPr algn="ctr"/>
                      <a:r>
                        <a:rPr lang="en-US" altLang="zh-CN" sz="1200" dirty="0"/>
                        <a:t>0.3913</a:t>
                      </a:r>
                      <a:endParaRPr lang="zh-CN" altLang="en-US" sz="1200" dirty="0"/>
                    </a:p>
                  </a:txBody>
                  <a:tcPr/>
                </a:tc>
                <a:tc>
                  <a:txBody>
                    <a:bodyPr/>
                    <a:lstStyle/>
                    <a:p>
                      <a:pPr algn="ctr"/>
                      <a:r>
                        <a:rPr lang="en-US" altLang="zh-CN" sz="1200" dirty="0"/>
                        <a:t>0.5953</a:t>
                      </a:r>
                      <a:endParaRPr lang="zh-CN" altLang="en-US" sz="1200" dirty="0"/>
                    </a:p>
                  </a:txBody>
                  <a:tcPr/>
                </a:tc>
                <a:extLst>
                  <a:ext uri="{0D108BD9-81ED-4DB2-BD59-A6C34878D82A}">
                    <a16:rowId xmlns:a16="http://schemas.microsoft.com/office/drawing/2014/main" val="194705987"/>
                  </a:ext>
                </a:extLst>
              </a:tr>
              <a:tr h="292576">
                <a:tc>
                  <a:txBody>
                    <a:bodyPr/>
                    <a:lstStyle/>
                    <a:p>
                      <a:pPr algn="ctr"/>
                      <a:r>
                        <a:rPr lang="zh-CN" altLang="en-US" sz="1200" dirty="0"/>
                        <a:t>随机初始值对照</a:t>
                      </a:r>
                    </a:p>
                  </a:txBody>
                  <a:tcPr/>
                </a:tc>
                <a:tc>
                  <a:txBody>
                    <a:bodyPr/>
                    <a:lstStyle/>
                    <a:p>
                      <a:pPr algn="ctr"/>
                      <a:r>
                        <a:rPr lang="en-US" altLang="zh-CN" sz="1200" dirty="0"/>
                        <a:t>0.8534</a:t>
                      </a:r>
                      <a:endParaRPr lang="zh-CN" altLang="en-US" sz="1200" dirty="0"/>
                    </a:p>
                  </a:txBody>
                  <a:tcPr/>
                </a:tc>
                <a:tc>
                  <a:txBody>
                    <a:bodyPr/>
                    <a:lstStyle/>
                    <a:p>
                      <a:pPr algn="ctr"/>
                      <a:r>
                        <a:rPr lang="en-US" altLang="zh-CN" sz="1200" dirty="0"/>
                        <a:t>0.3182</a:t>
                      </a:r>
                      <a:endParaRPr lang="zh-CN" altLang="en-US" sz="1200" dirty="0"/>
                    </a:p>
                  </a:txBody>
                  <a:tcPr/>
                </a:tc>
                <a:tc>
                  <a:txBody>
                    <a:bodyPr/>
                    <a:lstStyle/>
                    <a:p>
                      <a:pPr algn="ctr"/>
                      <a:r>
                        <a:rPr lang="en-US" altLang="zh-CN" sz="1200" dirty="0"/>
                        <a:t>0.5983</a:t>
                      </a:r>
                      <a:endParaRPr lang="zh-CN" altLang="en-US" sz="1200" dirty="0"/>
                    </a:p>
                  </a:txBody>
                  <a:tcPr/>
                </a:tc>
                <a:extLst>
                  <a:ext uri="{0D108BD9-81ED-4DB2-BD59-A6C34878D82A}">
                    <a16:rowId xmlns:a16="http://schemas.microsoft.com/office/drawing/2014/main" val="1326727396"/>
                  </a:ext>
                </a:extLst>
              </a:tr>
            </a:tbl>
          </a:graphicData>
        </a:graphic>
      </p:graphicFrame>
      <p:graphicFrame>
        <p:nvGraphicFramePr>
          <p:cNvPr id="5" name="表格 4">
            <a:extLst>
              <a:ext uri="{FF2B5EF4-FFF2-40B4-BE49-F238E27FC236}">
                <a16:creationId xmlns:a16="http://schemas.microsoft.com/office/drawing/2014/main" id="{693A7EEC-42C4-42D0-9F14-19E18CB3A71C}"/>
              </a:ext>
            </a:extLst>
          </p:cNvPr>
          <p:cNvGraphicFramePr>
            <a:graphicFrameLocks noGrp="1"/>
          </p:cNvGraphicFramePr>
          <p:nvPr>
            <p:extLst>
              <p:ext uri="{D42A27DB-BD31-4B8C-83A1-F6EECF244321}">
                <p14:modId xmlns:p14="http://schemas.microsoft.com/office/powerpoint/2010/main" val="2651570460"/>
              </p:ext>
            </p:extLst>
          </p:nvPr>
        </p:nvGraphicFramePr>
        <p:xfrm>
          <a:off x="2044" y="4671905"/>
          <a:ext cx="5428372" cy="1657930"/>
        </p:xfrm>
        <a:graphic>
          <a:graphicData uri="http://schemas.openxmlformats.org/drawingml/2006/table">
            <a:tbl>
              <a:tblPr firstRow="1" bandRow="1">
                <a:tableStyleId>{5C22544A-7EE6-4342-B048-85BDC9FD1C3A}</a:tableStyleId>
              </a:tblPr>
              <a:tblGrid>
                <a:gridCol w="1289368">
                  <a:extLst>
                    <a:ext uri="{9D8B030D-6E8A-4147-A177-3AD203B41FA5}">
                      <a16:colId xmlns:a16="http://schemas.microsoft.com/office/drawing/2014/main" val="1280905590"/>
                    </a:ext>
                  </a:extLst>
                </a:gridCol>
                <a:gridCol w="1424818">
                  <a:extLst>
                    <a:ext uri="{9D8B030D-6E8A-4147-A177-3AD203B41FA5}">
                      <a16:colId xmlns:a16="http://schemas.microsoft.com/office/drawing/2014/main" val="650802497"/>
                    </a:ext>
                  </a:extLst>
                </a:gridCol>
                <a:gridCol w="1357093">
                  <a:extLst>
                    <a:ext uri="{9D8B030D-6E8A-4147-A177-3AD203B41FA5}">
                      <a16:colId xmlns:a16="http://schemas.microsoft.com/office/drawing/2014/main" val="1397899082"/>
                    </a:ext>
                  </a:extLst>
                </a:gridCol>
                <a:gridCol w="1357093">
                  <a:extLst>
                    <a:ext uri="{9D8B030D-6E8A-4147-A177-3AD203B41FA5}">
                      <a16:colId xmlns:a16="http://schemas.microsoft.com/office/drawing/2014/main" val="4293060322"/>
                    </a:ext>
                  </a:extLst>
                </a:gridCol>
              </a:tblGrid>
              <a:tr h="487626">
                <a:tc>
                  <a:txBody>
                    <a:bodyPr/>
                    <a:lstStyle/>
                    <a:p>
                      <a:endParaRPr lang="zh-CN" altLang="en-US" sz="1200" dirty="0"/>
                    </a:p>
                  </a:txBody>
                  <a:tcPr/>
                </a:tc>
                <a:tc>
                  <a:txBody>
                    <a:bodyPr/>
                    <a:lstStyle/>
                    <a:p>
                      <a:pPr algn="ctr"/>
                      <a:r>
                        <a:rPr lang="en-US" altLang="zh-CN" sz="1200" dirty="0"/>
                        <a:t>Max SSIM</a:t>
                      </a:r>
                      <a:endParaRPr lang="zh-CN" altLang="en-US" sz="1200" dirty="0"/>
                    </a:p>
                  </a:txBody>
                  <a:tcPr/>
                </a:tc>
                <a:tc>
                  <a:txBody>
                    <a:bodyPr/>
                    <a:lstStyle/>
                    <a:p>
                      <a:pPr algn="ctr"/>
                      <a:r>
                        <a:rPr lang="en-US" altLang="zh-CN" sz="1200" dirty="0"/>
                        <a:t>Min SSIM</a:t>
                      </a:r>
                      <a:endParaRPr lang="zh-CN" altLang="en-US" sz="1200" dirty="0"/>
                    </a:p>
                  </a:txBody>
                  <a:tcPr/>
                </a:tc>
                <a:tc>
                  <a:txBody>
                    <a:bodyPr/>
                    <a:lstStyle/>
                    <a:p>
                      <a:pPr algn="ctr"/>
                      <a:r>
                        <a:rPr lang="en-US" altLang="zh-CN" sz="1200" dirty="0"/>
                        <a:t>Average SSIM</a:t>
                      </a:r>
                      <a:endParaRPr lang="zh-CN" altLang="en-US" sz="1200" dirty="0"/>
                    </a:p>
                  </a:txBody>
                  <a:tcPr/>
                </a:tc>
                <a:extLst>
                  <a:ext uri="{0D108BD9-81ED-4DB2-BD59-A6C34878D82A}">
                    <a16:rowId xmlns:a16="http://schemas.microsoft.com/office/drawing/2014/main" val="3304108294"/>
                  </a:ext>
                </a:extLst>
              </a:tr>
              <a:tr h="292576">
                <a:tc>
                  <a:txBody>
                    <a:bodyPr/>
                    <a:lstStyle/>
                    <a:p>
                      <a:pPr algn="ctr"/>
                      <a:r>
                        <a:rPr lang="zh-CN" altLang="en-US" sz="1200" dirty="0"/>
                        <a:t>单独训练</a:t>
                      </a:r>
                    </a:p>
                  </a:txBody>
                  <a:tcPr/>
                </a:tc>
                <a:tc>
                  <a:txBody>
                    <a:bodyPr/>
                    <a:lstStyle/>
                    <a:p>
                      <a:pPr algn="ctr"/>
                      <a:r>
                        <a:rPr lang="en-US" altLang="zh-CN" sz="1200" dirty="0"/>
                        <a:t>0.8756</a:t>
                      </a:r>
                      <a:endParaRPr lang="zh-CN" altLang="en-US" sz="1200" dirty="0"/>
                    </a:p>
                  </a:txBody>
                  <a:tcPr/>
                </a:tc>
                <a:tc>
                  <a:txBody>
                    <a:bodyPr/>
                    <a:lstStyle/>
                    <a:p>
                      <a:pPr algn="ctr"/>
                      <a:r>
                        <a:rPr lang="en-US" altLang="zh-CN" sz="1200" dirty="0"/>
                        <a:t>0.5595</a:t>
                      </a:r>
                      <a:endParaRPr lang="zh-CN" altLang="en-US" sz="1200" dirty="0"/>
                    </a:p>
                  </a:txBody>
                  <a:tcPr/>
                </a:tc>
                <a:tc>
                  <a:txBody>
                    <a:bodyPr/>
                    <a:lstStyle/>
                    <a:p>
                      <a:pPr algn="ctr"/>
                      <a:r>
                        <a:rPr lang="en-US" altLang="zh-CN" sz="1200" dirty="0"/>
                        <a:t>0.7106</a:t>
                      </a:r>
                      <a:endParaRPr lang="zh-CN" altLang="en-US" sz="1200" dirty="0"/>
                    </a:p>
                  </a:txBody>
                  <a:tcPr/>
                </a:tc>
                <a:extLst>
                  <a:ext uri="{0D108BD9-81ED-4DB2-BD59-A6C34878D82A}">
                    <a16:rowId xmlns:a16="http://schemas.microsoft.com/office/drawing/2014/main" val="2801178024"/>
                  </a:ext>
                </a:extLst>
              </a:tr>
              <a:tr h="292576">
                <a:tc>
                  <a:txBody>
                    <a:bodyPr/>
                    <a:lstStyle/>
                    <a:p>
                      <a:pPr algn="ctr"/>
                      <a:r>
                        <a:rPr lang="zh-CN" altLang="en-US" sz="1200" dirty="0"/>
                        <a:t>交叉训练</a:t>
                      </a:r>
                    </a:p>
                  </a:txBody>
                  <a:tcPr/>
                </a:tc>
                <a:tc>
                  <a:txBody>
                    <a:bodyPr/>
                    <a:lstStyle/>
                    <a:p>
                      <a:pPr algn="ctr"/>
                      <a:r>
                        <a:rPr lang="en-US" altLang="zh-CN" sz="1200" dirty="0"/>
                        <a:t>0.8930</a:t>
                      </a:r>
                      <a:endParaRPr lang="zh-CN" altLang="en-US" sz="1200" dirty="0"/>
                    </a:p>
                  </a:txBody>
                  <a:tcPr/>
                </a:tc>
                <a:tc>
                  <a:txBody>
                    <a:bodyPr/>
                    <a:lstStyle/>
                    <a:p>
                      <a:pPr algn="ctr"/>
                      <a:r>
                        <a:rPr lang="en-US" altLang="zh-CN" sz="1200" dirty="0"/>
                        <a:t>0.5798</a:t>
                      </a:r>
                      <a:endParaRPr lang="zh-CN" altLang="en-US" sz="1200" dirty="0"/>
                    </a:p>
                  </a:txBody>
                  <a:tcPr/>
                </a:tc>
                <a:tc>
                  <a:txBody>
                    <a:bodyPr/>
                    <a:lstStyle/>
                    <a:p>
                      <a:pPr algn="ctr"/>
                      <a:r>
                        <a:rPr lang="en-US" altLang="zh-CN" sz="1200" dirty="0"/>
                        <a:t>0.7170</a:t>
                      </a:r>
                      <a:endParaRPr lang="zh-CN" altLang="en-US" sz="1200" dirty="0"/>
                    </a:p>
                  </a:txBody>
                  <a:tcPr/>
                </a:tc>
                <a:extLst>
                  <a:ext uri="{0D108BD9-81ED-4DB2-BD59-A6C34878D82A}">
                    <a16:rowId xmlns:a16="http://schemas.microsoft.com/office/drawing/2014/main" val="867467504"/>
                  </a:ext>
                </a:extLst>
              </a:tr>
              <a:tr h="292576">
                <a:tc>
                  <a:txBody>
                    <a:bodyPr/>
                    <a:lstStyle/>
                    <a:p>
                      <a:pPr algn="ctr"/>
                      <a:r>
                        <a:rPr lang="zh-CN" altLang="en-US" sz="1200" dirty="0"/>
                        <a:t>随机偏好对照</a:t>
                      </a:r>
                    </a:p>
                  </a:txBody>
                  <a:tcPr/>
                </a:tc>
                <a:tc>
                  <a:txBody>
                    <a:bodyPr/>
                    <a:lstStyle/>
                    <a:p>
                      <a:pPr algn="ctr"/>
                      <a:r>
                        <a:rPr lang="en-US" altLang="zh-CN" sz="1200" dirty="0"/>
                        <a:t>0.8019</a:t>
                      </a:r>
                      <a:endParaRPr lang="zh-CN" altLang="en-US" sz="1200" dirty="0"/>
                    </a:p>
                  </a:txBody>
                  <a:tcPr/>
                </a:tc>
                <a:tc>
                  <a:txBody>
                    <a:bodyPr/>
                    <a:lstStyle/>
                    <a:p>
                      <a:pPr algn="ctr"/>
                      <a:r>
                        <a:rPr lang="en-US" altLang="zh-CN" sz="1200" dirty="0"/>
                        <a:t>0.5859</a:t>
                      </a:r>
                      <a:endParaRPr lang="zh-CN" altLang="en-US" sz="1200" dirty="0"/>
                    </a:p>
                  </a:txBody>
                  <a:tcPr/>
                </a:tc>
                <a:tc>
                  <a:txBody>
                    <a:bodyPr/>
                    <a:lstStyle/>
                    <a:p>
                      <a:pPr algn="ctr"/>
                      <a:r>
                        <a:rPr lang="en-US" altLang="zh-CN" sz="1200" dirty="0"/>
                        <a:t>0.6837</a:t>
                      </a:r>
                      <a:endParaRPr lang="zh-CN" altLang="en-US" sz="1200" dirty="0"/>
                    </a:p>
                  </a:txBody>
                  <a:tcPr/>
                </a:tc>
                <a:extLst>
                  <a:ext uri="{0D108BD9-81ED-4DB2-BD59-A6C34878D82A}">
                    <a16:rowId xmlns:a16="http://schemas.microsoft.com/office/drawing/2014/main" val="194705987"/>
                  </a:ext>
                </a:extLst>
              </a:tr>
              <a:tr h="292576">
                <a:tc>
                  <a:txBody>
                    <a:bodyPr/>
                    <a:lstStyle/>
                    <a:p>
                      <a:pPr algn="ctr"/>
                      <a:r>
                        <a:rPr lang="zh-CN" altLang="en-US" sz="1200" dirty="0"/>
                        <a:t>随机初始值对照</a:t>
                      </a:r>
                    </a:p>
                  </a:txBody>
                  <a:tcPr/>
                </a:tc>
                <a:tc>
                  <a:txBody>
                    <a:bodyPr/>
                    <a:lstStyle/>
                    <a:p>
                      <a:pPr algn="ctr"/>
                      <a:r>
                        <a:rPr lang="en-US" altLang="zh-CN" sz="1200" dirty="0"/>
                        <a:t>0.8695</a:t>
                      </a:r>
                      <a:endParaRPr lang="zh-CN" altLang="en-US" sz="1200" dirty="0"/>
                    </a:p>
                  </a:txBody>
                  <a:tcPr/>
                </a:tc>
                <a:tc>
                  <a:txBody>
                    <a:bodyPr/>
                    <a:lstStyle/>
                    <a:p>
                      <a:pPr algn="ctr"/>
                      <a:r>
                        <a:rPr lang="en-US" altLang="zh-CN" sz="1200" dirty="0"/>
                        <a:t>0.5619</a:t>
                      </a:r>
                      <a:endParaRPr lang="zh-CN" altLang="en-US" sz="1200" dirty="0"/>
                    </a:p>
                  </a:txBody>
                  <a:tcPr/>
                </a:tc>
                <a:tc>
                  <a:txBody>
                    <a:bodyPr/>
                    <a:lstStyle/>
                    <a:p>
                      <a:pPr algn="ctr"/>
                      <a:r>
                        <a:rPr lang="en-US" altLang="zh-CN" sz="1200" dirty="0"/>
                        <a:t>0.6842</a:t>
                      </a:r>
                      <a:endParaRPr lang="zh-CN" altLang="en-US" sz="1200" dirty="0"/>
                    </a:p>
                  </a:txBody>
                  <a:tcPr/>
                </a:tc>
                <a:extLst>
                  <a:ext uri="{0D108BD9-81ED-4DB2-BD59-A6C34878D82A}">
                    <a16:rowId xmlns:a16="http://schemas.microsoft.com/office/drawing/2014/main" val="476121157"/>
                  </a:ext>
                </a:extLst>
              </a:tr>
            </a:tbl>
          </a:graphicData>
        </a:graphic>
      </p:graphicFrame>
      <p:sp>
        <p:nvSpPr>
          <p:cNvPr id="6" name="文本框 5">
            <a:extLst>
              <a:ext uri="{FF2B5EF4-FFF2-40B4-BE49-F238E27FC236}">
                <a16:creationId xmlns:a16="http://schemas.microsoft.com/office/drawing/2014/main" id="{CF966A55-22BF-49CB-9B0F-F9EF267AB536}"/>
              </a:ext>
            </a:extLst>
          </p:cNvPr>
          <p:cNvSpPr txBox="1"/>
          <p:nvPr/>
        </p:nvSpPr>
        <p:spPr>
          <a:xfrm>
            <a:off x="1157266" y="4302573"/>
            <a:ext cx="2260847" cy="369332"/>
          </a:xfrm>
          <a:prstGeom prst="rect">
            <a:avLst/>
          </a:prstGeom>
          <a:noFill/>
        </p:spPr>
        <p:txBody>
          <a:bodyPr wrap="square" rtlCol="0">
            <a:spAutoFit/>
          </a:bodyPr>
          <a:lstStyle/>
          <a:p>
            <a:pPr algn="ctr"/>
            <a:r>
              <a:rPr lang="zh-CN" altLang="en-US" dirty="0"/>
              <a:t>带</a:t>
            </a:r>
            <a:r>
              <a:rPr lang="en-US" altLang="zh-CN" dirty="0"/>
              <a:t>mask</a:t>
            </a:r>
            <a:r>
              <a:rPr lang="zh-CN" altLang="en-US" dirty="0"/>
              <a:t>的</a:t>
            </a:r>
            <a:r>
              <a:rPr lang="en-US" altLang="zh-CN" dirty="0"/>
              <a:t>SSIM</a:t>
            </a:r>
            <a:endParaRPr lang="zh-CN" altLang="en-US" dirty="0"/>
          </a:p>
        </p:txBody>
      </p:sp>
      <p:sp>
        <p:nvSpPr>
          <p:cNvPr id="7" name="文本框 6">
            <a:extLst>
              <a:ext uri="{FF2B5EF4-FFF2-40B4-BE49-F238E27FC236}">
                <a16:creationId xmlns:a16="http://schemas.microsoft.com/office/drawing/2014/main" id="{558E1B9B-5CF9-4DD0-8481-6401E016824E}"/>
              </a:ext>
            </a:extLst>
          </p:cNvPr>
          <p:cNvSpPr txBox="1"/>
          <p:nvPr/>
        </p:nvSpPr>
        <p:spPr>
          <a:xfrm>
            <a:off x="1604001" y="2015557"/>
            <a:ext cx="2260847" cy="369332"/>
          </a:xfrm>
          <a:prstGeom prst="rect">
            <a:avLst/>
          </a:prstGeom>
          <a:noFill/>
        </p:spPr>
        <p:txBody>
          <a:bodyPr wrap="square" rtlCol="0">
            <a:spAutoFit/>
          </a:bodyPr>
          <a:lstStyle/>
          <a:p>
            <a:r>
              <a:rPr lang="zh-CN" altLang="en-US" dirty="0"/>
              <a:t>直接</a:t>
            </a:r>
            <a:r>
              <a:rPr lang="en-US" altLang="zh-CN" dirty="0"/>
              <a:t>SSIM</a:t>
            </a:r>
            <a:endParaRPr lang="zh-CN" altLang="en-US" dirty="0"/>
          </a:p>
        </p:txBody>
      </p:sp>
      <p:pic>
        <p:nvPicPr>
          <p:cNvPr id="9" name="图片 8">
            <a:extLst>
              <a:ext uri="{FF2B5EF4-FFF2-40B4-BE49-F238E27FC236}">
                <a16:creationId xmlns:a16="http://schemas.microsoft.com/office/drawing/2014/main" id="{E8B1BA08-41E2-4F0D-995D-F80A5290C4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37276" y="251121"/>
            <a:ext cx="3898204" cy="1949102"/>
          </a:xfrm>
          <a:prstGeom prst="rect">
            <a:avLst/>
          </a:prstGeom>
        </p:spPr>
      </p:pic>
      <p:sp>
        <p:nvSpPr>
          <p:cNvPr id="10" name="矩形 9">
            <a:extLst>
              <a:ext uri="{FF2B5EF4-FFF2-40B4-BE49-F238E27FC236}">
                <a16:creationId xmlns:a16="http://schemas.microsoft.com/office/drawing/2014/main" id="{3A5839C6-7064-40BA-ADD6-EDAD3A12F5FE}"/>
              </a:ext>
            </a:extLst>
          </p:cNvPr>
          <p:cNvSpPr/>
          <p:nvPr/>
        </p:nvSpPr>
        <p:spPr>
          <a:xfrm>
            <a:off x="247276" y="197291"/>
            <a:ext cx="6096000" cy="646331"/>
          </a:xfrm>
          <a:prstGeom prst="rect">
            <a:avLst/>
          </a:prstGeom>
        </p:spPr>
        <p:txBody>
          <a:bodyPr>
            <a:spAutoFit/>
          </a:bodyPr>
          <a:lstStyle/>
          <a:p>
            <a:r>
              <a:rPr lang="zh-CN" altLang="en-US" dirty="0">
                <a:solidFill>
                  <a:srgbClr val="FF0000"/>
                </a:solidFill>
              </a:rPr>
              <a:t>工作</a:t>
            </a:r>
            <a:r>
              <a:rPr lang="en-US" altLang="zh-CN" dirty="0">
                <a:solidFill>
                  <a:srgbClr val="FF0000"/>
                </a:solidFill>
              </a:rPr>
              <a:t>2</a:t>
            </a:r>
            <a:r>
              <a:rPr lang="zh-CN" altLang="en-US" dirty="0">
                <a:solidFill>
                  <a:srgbClr val="FF0000"/>
                </a:solidFill>
              </a:rPr>
              <a:t>：</a:t>
            </a:r>
            <a:r>
              <a:rPr lang="zh-CN" altLang="en-US" dirty="0"/>
              <a:t>评价指标的探究</a:t>
            </a:r>
            <a:endParaRPr lang="en-US" altLang="zh-CN" dirty="0"/>
          </a:p>
          <a:p>
            <a:r>
              <a:rPr lang="zh-CN" altLang="en-US" dirty="0">
                <a:solidFill>
                  <a:srgbClr val="FF0000"/>
                </a:solidFill>
              </a:rPr>
              <a:t>目的</a:t>
            </a:r>
            <a:r>
              <a:rPr lang="zh-CN" altLang="en-US" dirty="0"/>
              <a:t>：找到合适的评估指标</a:t>
            </a:r>
            <a:endParaRPr lang="en-US" altLang="zh-CN" dirty="0"/>
          </a:p>
        </p:txBody>
      </p:sp>
      <p:sp>
        <p:nvSpPr>
          <p:cNvPr id="11" name="文本框 7">
            <a:extLst>
              <a:ext uri="{FF2B5EF4-FFF2-40B4-BE49-F238E27FC236}">
                <a16:creationId xmlns:a16="http://schemas.microsoft.com/office/drawing/2014/main" id="{3222411D-ECE3-49BD-BE50-54F4395C74C2}"/>
              </a:ext>
            </a:extLst>
          </p:cNvPr>
          <p:cNvSpPr txBox="1"/>
          <p:nvPr/>
        </p:nvSpPr>
        <p:spPr>
          <a:xfrm>
            <a:off x="71535" y="864102"/>
            <a:ext cx="5565741" cy="1061829"/>
          </a:xfrm>
          <a:prstGeom prst="rect">
            <a:avLst/>
          </a:prstGeom>
          <a:noFill/>
          <a:ln>
            <a:solidFill>
              <a:schemeClr val="tx1"/>
            </a:solidFill>
          </a:ln>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zh-CN" altLang="en-US" sz="1050" b="1" dirty="0">
                <a:solidFill>
                  <a:srgbClr val="FF0000"/>
                </a:solidFill>
              </a:rPr>
              <a:t>详细说明</a:t>
            </a:r>
            <a:endParaRPr lang="en-US" altLang="zh-CN" sz="1050" b="1" dirty="0">
              <a:solidFill>
                <a:srgbClr val="FF0000"/>
              </a:solidFill>
            </a:endParaRPr>
          </a:p>
          <a:p>
            <a:r>
              <a:rPr lang="zh-CN" altLang="en-US" sz="1050" dirty="0"/>
              <a:t>从前面的结果发现 </a:t>
            </a:r>
            <a:r>
              <a:rPr lang="en-US" altLang="zh-CN" sz="1050" dirty="0"/>
              <a:t>SSIM </a:t>
            </a:r>
            <a:r>
              <a:rPr lang="zh-CN" altLang="en-US" sz="1050" dirty="0"/>
              <a:t>不能直接反映出我们的肉眼观感，初步怀疑是有过多的公共灰色背景，那么如果适当裁剪掉灰色背景结果能改善吗？</a:t>
            </a:r>
            <a:endParaRPr lang="en-US" altLang="zh-CN" sz="1050" dirty="0"/>
          </a:p>
          <a:p>
            <a:endParaRPr lang="en-US" altLang="zh-CN" sz="1050" dirty="0"/>
          </a:p>
          <a:p>
            <a:r>
              <a:rPr lang="zh-CN" altLang="en-US" sz="1050" dirty="0"/>
              <a:t>类似于</a:t>
            </a:r>
            <a:r>
              <a:rPr lang="en-US" altLang="zh-CN" sz="1050" dirty="0"/>
              <a:t>crop</a:t>
            </a:r>
            <a:r>
              <a:rPr lang="zh-CN" altLang="en-US" sz="1050" dirty="0"/>
              <a:t>，在图片的中心截取一个半径为</a:t>
            </a:r>
            <a:r>
              <a:rPr lang="en-US" altLang="zh-CN" sz="1050" dirty="0"/>
              <a:t>125px</a:t>
            </a:r>
            <a:r>
              <a:rPr lang="zh-CN" altLang="en-US" sz="1050" dirty="0"/>
              <a:t>的圆，把剩下的内容去除，我们称这个过程为带 </a:t>
            </a:r>
            <a:r>
              <a:rPr lang="en-US" altLang="zh-CN" sz="1050" dirty="0"/>
              <a:t>mask </a:t>
            </a:r>
            <a:r>
              <a:rPr lang="zh-CN" altLang="en-US" sz="1050" dirty="0"/>
              <a:t>的</a:t>
            </a:r>
            <a:r>
              <a:rPr lang="en-US" altLang="zh-CN" sz="1050" dirty="0"/>
              <a:t>SSIM</a:t>
            </a:r>
            <a:r>
              <a:rPr lang="zh-CN" altLang="en-US" sz="1050" dirty="0"/>
              <a:t>，</a:t>
            </a:r>
            <a:r>
              <a:rPr lang="zh-CN" altLang="en-US" sz="1050" b="1" dirty="0"/>
              <a:t>操作示意图如右图，结果见下表</a:t>
            </a:r>
            <a:r>
              <a:rPr lang="en-US" altLang="zh-CN" sz="1050" b="1" dirty="0"/>
              <a:t>.</a:t>
            </a:r>
            <a:endParaRPr lang="en-US" altLang="zh-CN" sz="1100" b="1" dirty="0"/>
          </a:p>
        </p:txBody>
      </p:sp>
      <p:sp>
        <p:nvSpPr>
          <p:cNvPr id="12" name="文本框 7">
            <a:extLst>
              <a:ext uri="{FF2B5EF4-FFF2-40B4-BE49-F238E27FC236}">
                <a16:creationId xmlns:a16="http://schemas.microsoft.com/office/drawing/2014/main" id="{31E7C847-0CE5-4FCA-8352-C369DF997DD5}"/>
              </a:ext>
            </a:extLst>
          </p:cNvPr>
          <p:cNvSpPr txBox="1"/>
          <p:nvPr/>
        </p:nvSpPr>
        <p:spPr>
          <a:xfrm>
            <a:off x="5872065" y="5202302"/>
            <a:ext cx="5924550" cy="1350000"/>
          </a:xfrm>
          <a:prstGeom prst="rect">
            <a:avLst/>
          </a:prstGeom>
          <a:noFill/>
          <a:ln>
            <a:solidFill>
              <a:schemeClr val="tx1"/>
            </a:solidFill>
          </a:ln>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zh-CN" altLang="en-US" sz="1050" b="1" dirty="0">
                <a:solidFill>
                  <a:srgbClr val="FF0000"/>
                </a:solidFill>
              </a:rPr>
              <a:t>观察</a:t>
            </a:r>
            <a:endParaRPr lang="en-US" altLang="zh-CN" sz="1050" b="1" dirty="0">
              <a:solidFill>
                <a:srgbClr val="FF0000"/>
              </a:solidFill>
            </a:endParaRPr>
          </a:p>
          <a:p>
            <a:pPr marL="228600" indent="-228600">
              <a:buAutoNum type="arabicPeriod"/>
            </a:pPr>
            <a:r>
              <a:rPr lang="zh-CN" altLang="en-US" sz="1050" dirty="0"/>
              <a:t>去掉灰色的背景之后，</a:t>
            </a:r>
            <a:r>
              <a:rPr lang="en-US" altLang="zh-CN" sz="1050" dirty="0"/>
              <a:t>SSIM</a:t>
            </a:r>
            <a:r>
              <a:rPr lang="zh-CN" altLang="en-US" sz="1050" dirty="0"/>
              <a:t>有一个上升的趋势</a:t>
            </a:r>
            <a:endParaRPr lang="en-US" altLang="zh-CN" sz="1050" dirty="0"/>
          </a:p>
          <a:p>
            <a:pPr marL="228600" indent="-228600">
              <a:buFontTx/>
              <a:buAutoNum type="arabicPeriod"/>
            </a:pPr>
            <a:r>
              <a:rPr lang="zh-CN" altLang="en-US" sz="1050" dirty="0"/>
              <a:t>随机初始值对照仍然得到很好的结果，即使肉眼观感十分相似</a:t>
            </a:r>
            <a:endParaRPr lang="en-US" altLang="zh-CN" sz="1050" dirty="0"/>
          </a:p>
          <a:p>
            <a:pPr marL="228600" indent="-228600">
              <a:buFontTx/>
              <a:buAutoNum type="arabicPeriod"/>
            </a:pPr>
            <a:r>
              <a:rPr lang="zh-CN" altLang="en-US" sz="1050" dirty="0"/>
              <a:t>根据 </a:t>
            </a:r>
            <a:r>
              <a:rPr lang="en-US" altLang="zh-CN" sz="1050" dirty="0"/>
              <a:t>SSIM </a:t>
            </a:r>
            <a:r>
              <a:rPr lang="zh-CN" altLang="en-US" sz="1050" dirty="0"/>
              <a:t>的定义，该指标关注的是亮度、对比度和结构三个不同因素的组合，但是我们的偏好图片亮度、对比度似乎一致性较高</a:t>
            </a:r>
            <a:endParaRPr lang="en-US" altLang="zh-CN" sz="1050" dirty="0"/>
          </a:p>
          <a:p>
            <a:r>
              <a:rPr lang="zh-CN" altLang="en-US" sz="1050" b="1" dirty="0">
                <a:solidFill>
                  <a:srgbClr val="FF0000"/>
                </a:solidFill>
              </a:rPr>
              <a:t>思考与结论</a:t>
            </a:r>
            <a:endParaRPr lang="en-US" altLang="zh-CN" sz="1050" b="1" dirty="0">
              <a:solidFill>
                <a:srgbClr val="FF0000"/>
              </a:solidFill>
            </a:endParaRPr>
          </a:p>
          <a:p>
            <a:pPr marL="228600" indent="-228600">
              <a:buAutoNum type="arabicPeriod"/>
            </a:pPr>
            <a:r>
              <a:rPr lang="en-US" altLang="zh-CN" sz="1050" dirty="0"/>
              <a:t>Mask </a:t>
            </a:r>
            <a:r>
              <a:rPr lang="zh-CN" altLang="en-US" sz="1050" dirty="0"/>
              <a:t>后只是把灰色背景变成置为 </a:t>
            </a:r>
            <a:r>
              <a:rPr lang="en-US" altLang="zh-CN" sz="1050" dirty="0"/>
              <a:t>0</a:t>
            </a:r>
            <a:r>
              <a:rPr lang="zh-CN" altLang="en-US" sz="1050" dirty="0"/>
              <a:t>，似乎还是没有解决根本问题</a:t>
            </a:r>
            <a:endParaRPr lang="en-US" altLang="zh-CN" sz="1050" dirty="0"/>
          </a:p>
          <a:p>
            <a:pPr marL="228600" indent="-228600">
              <a:buAutoNum type="arabicPeriod"/>
            </a:pPr>
            <a:r>
              <a:rPr lang="zh-CN" altLang="en-US" sz="1050" dirty="0"/>
              <a:t>我们需要有另一种指标来评估模型的结果</a:t>
            </a:r>
            <a:endParaRPr lang="en-US" altLang="zh-CN" sz="1050" dirty="0"/>
          </a:p>
          <a:p>
            <a:pPr marL="228600" indent="-228600">
              <a:buFont typeface="+mj-lt"/>
              <a:buAutoNum type="arabicPeriod"/>
            </a:pPr>
            <a:endParaRPr lang="en-US" altLang="zh-CN" sz="1050" dirty="0"/>
          </a:p>
          <a:p>
            <a:pPr marL="228600" indent="-228600">
              <a:buFont typeface="+mj-lt"/>
              <a:buAutoNum type="arabicPeriod"/>
            </a:pPr>
            <a:endParaRPr lang="en-US" altLang="zh-CN" sz="1050" b="1" dirty="0">
              <a:solidFill>
                <a:srgbClr val="FF0000"/>
              </a:solidFill>
            </a:endParaRPr>
          </a:p>
        </p:txBody>
      </p:sp>
      <p:pic>
        <p:nvPicPr>
          <p:cNvPr id="13" name="图片 12">
            <a:extLst>
              <a:ext uri="{FF2B5EF4-FFF2-40B4-BE49-F238E27FC236}">
                <a16:creationId xmlns:a16="http://schemas.microsoft.com/office/drawing/2014/main" id="{E4F0E1D9-2E14-432A-A8A7-C9BAAA0815B3}"/>
              </a:ext>
            </a:extLst>
          </p:cNvPr>
          <p:cNvPicPr>
            <a:picLocks noChangeAspect="1"/>
          </p:cNvPicPr>
          <p:nvPr/>
        </p:nvPicPr>
        <p:blipFill>
          <a:blip r:embed="rId3"/>
          <a:stretch>
            <a:fillRect/>
          </a:stretch>
        </p:blipFill>
        <p:spPr>
          <a:xfrm>
            <a:off x="6096000" y="2090000"/>
            <a:ext cx="4132690" cy="3065330"/>
          </a:xfrm>
          <a:prstGeom prst="rect">
            <a:avLst/>
          </a:prstGeom>
        </p:spPr>
      </p:pic>
    </p:spTree>
    <p:extLst>
      <p:ext uri="{BB962C8B-B14F-4D97-AF65-F5344CB8AC3E}">
        <p14:creationId xmlns:p14="http://schemas.microsoft.com/office/powerpoint/2010/main" val="3075763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BAAD9142-3224-4008-817E-4DC279984B22}"/>
              </a:ext>
            </a:extLst>
          </p:cNvPr>
          <p:cNvPicPr>
            <a:picLocks noChangeAspect="1"/>
          </p:cNvPicPr>
          <p:nvPr/>
        </p:nvPicPr>
        <p:blipFill>
          <a:blip r:embed="rId2"/>
          <a:stretch>
            <a:fillRect/>
          </a:stretch>
        </p:blipFill>
        <p:spPr>
          <a:xfrm>
            <a:off x="247276" y="1775806"/>
            <a:ext cx="3934199" cy="2482899"/>
          </a:xfrm>
          <a:prstGeom prst="rect">
            <a:avLst/>
          </a:prstGeom>
        </p:spPr>
      </p:pic>
      <p:sp>
        <p:nvSpPr>
          <p:cNvPr id="5" name="矩形 4">
            <a:extLst>
              <a:ext uri="{FF2B5EF4-FFF2-40B4-BE49-F238E27FC236}">
                <a16:creationId xmlns:a16="http://schemas.microsoft.com/office/drawing/2014/main" id="{269E7107-5A38-45EA-93BB-72D95FA109AD}"/>
              </a:ext>
            </a:extLst>
          </p:cNvPr>
          <p:cNvSpPr/>
          <p:nvPr/>
        </p:nvSpPr>
        <p:spPr>
          <a:xfrm>
            <a:off x="247276" y="197291"/>
            <a:ext cx="6096000" cy="646331"/>
          </a:xfrm>
          <a:prstGeom prst="rect">
            <a:avLst/>
          </a:prstGeom>
        </p:spPr>
        <p:txBody>
          <a:bodyPr>
            <a:spAutoFit/>
          </a:bodyPr>
          <a:lstStyle/>
          <a:p>
            <a:r>
              <a:rPr lang="zh-CN" altLang="en-US" dirty="0">
                <a:solidFill>
                  <a:srgbClr val="FF0000"/>
                </a:solidFill>
              </a:rPr>
              <a:t>工作</a:t>
            </a:r>
            <a:r>
              <a:rPr lang="en-US" altLang="zh-CN" dirty="0">
                <a:solidFill>
                  <a:srgbClr val="FF0000"/>
                </a:solidFill>
              </a:rPr>
              <a:t>2</a:t>
            </a:r>
            <a:r>
              <a:rPr lang="zh-CN" altLang="en-US" dirty="0">
                <a:solidFill>
                  <a:srgbClr val="FF0000"/>
                </a:solidFill>
              </a:rPr>
              <a:t>：</a:t>
            </a:r>
            <a:r>
              <a:rPr lang="zh-CN" altLang="en-US" dirty="0"/>
              <a:t>评价指标的探究</a:t>
            </a:r>
            <a:endParaRPr lang="en-US" altLang="zh-CN" dirty="0"/>
          </a:p>
          <a:p>
            <a:r>
              <a:rPr lang="zh-CN" altLang="en-US" dirty="0">
                <a:solidFill>
                  <a:srgbClr val="FF0000"/>
                </a:solidFill>
              </a:rPr>
              <a:t>目的</a:t>
            </a:r>
            <a:r>
              <a:rPr lang="zh-CN" altLang="en-US" dirty="0"/>
              <a:t>：找到合适的评估指标</a:t>
            </a:r>
            <a:endParaRPr lang="en-US" altLang="zh-CN" dirty="0"/>
          </a:p>
        </p:txBody>
      </p:sp>
      <p:sp>
        <p:nvSpPr>
          <p:cNvPr id="6" name="文本框 7">
            <a:extLst>
              <a:ext uri="{FF2B5EF4-FFF2-40B4-BE49-F238E27FC236}">
                <a16:creationId xmlns:a16="http://schemas.microsoft.com/office/drawing/2014/main" id="{15325E15-1CC1-4208-AB4A-7C10780FE7DD}"/>
              </a:ext>
            </a:extLst>
          </p:cNvPr>
          <p:cNvSpPr txBox="1"/>
          <p:nvPr/>
        </p:nvSpPr>
        <p:spPr>
          <a:xfrm>
            <a:off x="247277" y="976069"/>
            <a:ext cx="5562974" cy="788400"/>
          </a:xfrm>
          <a:prstGeom prst="rect">
            <a:avLst/>
          </a:prstGeom>
          <a:noFill/>
          <a:ln>
            <a:solidFill>
              <a:schemeClr val="tx1"/>
            </a:solidFill>
          </a:ln>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zh-CN" altLang="en-US" sz="1050" b="1" dirty="0">
                <a:solidFill>
                  <a:srgbClr val="FF0000"/>
                </a:solidFill>
              </a:rPr>
              <a:t>详细说明</a:t>
            </a:r>
            <a:endParaRPr lang="en-US" altLang="zh-CN" sz="1050" b="1" dirty="0">
              <a:solidFill>
                <a:srgbClr val="FF0000"/>
              </a:solidFill>
            </a:endParaRPr>
          </a:p>
          <a:p>
            <a:r>
              <a:rPr lang="zh-CN" altLang="en-US" sz="1100" dirty="0"/>
              <a:t>通过查阅资料发现了</a:t>
            </a:r>
            <a:r>
              <a:rPr lang="en-US" altLang="zh-CN" sz="1100" dirty="0"/>
              <a:t>2021</a:t>
            </a:r>
            <a:r>
              <a:rPr lang="zh-CN" altLang="en-US" sz="1100" dirty="0"/>
              <a:t>年</a:t>
            </a:r>
            <a:r>
              <a:rPr lang="en-US" altLang="zh-CN" sz="1100" dirty="0" err="1"/>
              <a:t>OpenAI</a:t>
            </a:r>
            <a:r>
              <a:rPr lang="en-US" altLang="zh-CN" sz="1100" dirty="0"/>
              <a:t> </a:t>
            </a:r>
            <a:r>
              <a:rPr lang="zh-CN" altLang="en-US" sz="1100" dirty="0"/>
              <a:t>提出了一种基于深度学习的模型 </a:t>
            </a:r>
            <a:r>
              <a:rPr lang="en-US" altLang="zh-CN" sz="1100" b="1" dirty="0"/>
              <a:t>CLIP</a:t>
            </a:r>
            <a:r>
              <a:rPr lang="en-US" altLang="zh-CN" sz="1100" dirty="0"/>
              <a:t>,  </a:t>
            </a:r>
            <a:r>
              <a:rPr lang="zh-CN" altLang="en-US" sz="1100" dirty="0"/>
              <a:t>其中涉及一个</a:t>
            </a:r>
            <a:r>
              <a:rPr lang="en-US" altLang="zh-CN" sz="1100" dirty="0"/>
              <a:t>Image Encoder</a:t>
            </a:r>
            <a:r>
              <a:rPr lang="zh-CN" altLang="en-US" sz="1100" dirty="0"/>
              <a:t>能有效地把一张图片转化成一个向量。因此图像之间相似性的度量主要的可以通过计算两幅图像中特征向量的余弦相似性或欧几里得距离来实现的。</a:t>
            </a:r>
          </a:p>
          <a:p>
            <a:endParaRPr lang="zh-CN" altLang="en-US" sz="1100" b="1" dirty="0"/>
          </a:p>
        </p:txBody>
      </p:sp>
      <p:pic>
        <p:nvPicPr>
          <p:cNvPr id="2" name="图片 1">
            <a:extLst>
              <a:ext uri="{FF2B5EF4-FFF2-40B4-BE49-F238E27FC236}">
                <a16:creationId xmlns:a16="http://schemas.microsoft.com/office/drawing/2014/main" id="{7501FE1F-374F-4433-9818-FD3B2488504E}"/>
              </a:ext>
            </a:extLst>
          </p:cNvPr>
          <p:cNvPicPr>
            <a:picLocks noChangeAspect="1"/>
          </p:cNvPicPr>
          <p:nvPr/>
        </p:nvPicPr>
        <p:blipFill>
          <a:blip r:embed="rId3"/>
          <a:stretch>
            <a:fillRect/>
          </a:stretch>
        </p:blipFill>
        <p:spPr>
          <a:xfrm>
            <a:off x="114249" y="4362122"/>
            <a:ext cx="4781601" cy="2298587"/>
          </a:xfrm>
          <a:prstGeom prst="rect">
            <a:avLst/>
          </a:prstGeom>
        </p:spPr>
      </p:pic>
      <p:sp>
        <p:nvSpPr>
          <p:cNvPr id="7" name="文本框 7">
            <a:extLst>
              <a:ext uri="{FF2B5EF4-FFF2-40B4-BE49-F238E27FC236}">
                <a16:creationId xmlns:a16="http://schemas.microsoft.com/office/drawing/2014/main" id="{FE663B03-E6FD-4009-A7BE-C51BD95D9E2D}"/>
              </a:ext>
            </a:extLst>
          </p:cNvPr>
          <p:cNvSpPr txBox="1"/>
          <p:nvPr/>
        </p:nvSpPr>
        <p:spPr>
          <a:xfrm>
            <a:off x="6096002" y="425806"/>
            <a:ext cx="4093028" cy="1869743"/>
          </a:xfrm>
          <a:prstGeom prst="rect">
            <a:avLst/>
          </a:prstGeom>
          <a:noFill/>
          <a:ln>
            <a:solidFill>
              <a:schemeClr val="tx1"/>
            </a:solidFill>
          </a:ln>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zh-CN" altLang="en-US" sz="1050" b="1" dirty="0">
                <a:solidFill>
                  <a:srgbClr val="FF0000"/>
                </a:solidFill>
              </a:rPr>
              <a:t>观察</a:t>
            </a:r>
            <a:endParaRPr lang="en-US" altLang="zh-CN" sz="1050" b="1" dirty="0">
              <a:solidFill>
                <a:srgbClr val="FF0000"/>
              </a:solidFill>
            </a:endParaRPr>
          </a:p>
          <a:p>
            <a:pPr marL="228600" indent="-228600">
              <a:buFont typeface="+mj-lt"/>
              <a:buAutoNum type="arabicPeriod"/>
            </a:pPr>
            <a:r>
              <a:rPr lang="zh-CN" altLang="en-US" sz="1050" dirty="0"/>
              <a:t>引入了</a:t>
            </a:r>
            <a:r>
              <a:rPr lang="en-US" altLang="zh-CN" sz="1050" dirty="0"/>
              <a:t>CLIP</a:t>
            </a:r>
            <a:r>
              <a:rPr lang="zh-CN" altLang="en-US" sz="1050" dirty="0"/>
              <a:t>后得到的相似度结果符合我们的观感即在相似度上随机初始值对照 </a:t>
            </a:r>
            <a:r>
              <a:rPr lang="en-US" altLang="zh-CN" sz="1050" dirty="0"/>
              <a:t>&gt;</a:t>
            </a:r>
            <a:r>
              <a:rPr lang="zh-CN" altLang="en-US" sz="1050" dirty="0"/>
              <a:t>交叉训练 </a:t>
            </a:r>
            <a:r>
              <a:rPr lang="en-US" altLang="zh-CN" sz="1050" dirty="0"/>
              <a:t>&gt; </a:t>
            </a:r>
            <a:r>
              <a:rPr lang="zh-CN" altLang="en-US" sz="1050" dirty="0"/>
              <a:t>单独训练</a:t>
            </a:r>
            <a:r>
              <a:rPr lang="en-US" altLang="zh-CN" sz="1050" dirty="0"/>
              <a:t> &gt;</a:t>
            </a:r>
            <a:r>
              <a:rPr lang="zh-CN" altLang="en-US" sz="1050" dirty="0"/>
              <a:t>随机偏好对照</a:t>
            </a:r>
            <a:endParaRPr lang="en-US" altLang="zh-CN" sz="1050" dirty="0"/>
          </a:p>
          <a:p>
            <a:pPr marL="228600" indent="-228600">
              <a:buFont typeface="+mj-lt"/>
              <a:buAutoNum type="arabicPeriod"/>
            </a:pPr>
            <a:r>
              <a:rPr lang="zh-CN" altLang="en-US" sz="1050" dirty="0"/>
              <a:t>随机偏好对照的值比较超出预期，区分度不够高</a:t>
            </a:r>
            <a:endParaRPr lang="en-US" altLang="zh-CN" sz="1050" dirty="0"/>
          </a:p>
          <a:p>
            <a:r>
              <a:rPr lang="zh-CN" altLang="en-US" sz="1050" b="1" dirty="0">
                <a:solidFill>
                  <a:srgbClr val="FF0000"/>
                </a:solidFill>
              </a:rPr>
              <a:t>思考与结论</a:t>
            </a:r>
            <a:endParaRPr lang="en-US" altLang="zh-CN" sz="1050" b="1" dirty="0">
              <a:solidFill>
                <a:srgbClr val="FF0000"/>
              </a:solidFill>
            </a:endParaRPr>
          </a:p>
          <a:p>
            <a:pPr marL="228600" indent="-228600">
              <a:buAutoNum type="arabicPeriod"/>
            </a:pPr>
            <a:r>
              <a:rPr lang="zh-CN" altLang="en-US" sz="1050" dirty="0"/>
              <a:t>从结果来看，交叉训练确实比单独训练更好</a:t>
            </a:r>
            <a:endParaRPr lang="en-US" altLang="zh-CN" sz="1050" dirty="0"/>
          </a:p>
          <a:p>
            <a:pPr marL="228600" indent="-228600">
              <a:buAutoNum type="arabicPeriod"/>
            </a:pPr>
            <a:r>
              <a:rPr lang="zh-CN" altLang="en-US" sz="1050" dirty="0"/>
              <a:t>单独训练中最低的</a:t>
            </a:r>
            <a:r>
              <a:rPr lang="en-US" altLang="zh-CN" sz="1050" dirty="0"/>
              <a:t>Similarity </a:t>
            </a:r>
            <a:r>
              <a:rPr lang="zh-CN" altLang="en-US" sz="1050" dirty="0"/>
              <a:t>比随机还差，说明有部分神经元在单独训练的时候并没有很好的学习到特征。（可能数据质量不佳导致）</a:t>
            </a:r>
            <a:endParaRPr lang="en-US" altLang="zh-CN" sz="1050" dirty="0"/>
          </a:p>
          <a:p>
            <a:pPr marL="228600" indent="-228600">
              <a:buFontTx/>
              <a:buAutoNum type="arabicPeriod"/>
            </a:pPr>
            <a:r>
              <a:rPr lang="zh-CN" altLang="en-US" sz="1050" dirty="0"/>
              <a:t>模型在随机初始值对照下相对稳定，侧面证明模型的可重复性</a:t>
            </a:r>
            <a:endParaRPr lang="en-US" altLang="zh-CN" sz="1050" dirty="0"/>
          </a:p>
          <a:p>
            <a:pPr marL="228600" indent="-228600">
              <a:buFont typeface="+mj-lt"/>
              <a:buAutoNum type="arabicPeriod"/>
            </a:pPr>
            <a:endParaRPr lang="en-US" altLang="zh-CN" sz="1050" b="1" dirty="0">
              <a:solidFill>
                <a:srgbClr val="FF0000"/>
              </a:solidFill>
            </a:endParaRPr>
          </a:p>
        </p:txBody>
      </p:sp>
      <p:graphicFrame>
        <p:nvGraphicFramePr>
          <p:cNvPr id="8" name="表格 7">
            <a:extLst>
              <a:ext uri="{FF2B5EF4-FFF2-40B4-BE49-F238E27FC236}">
                <a16:creationId xmlns:a16="http://schemas.microsoft.com/office/drawing/2014/main" id="{448FE0B6-69ED-48FD-B536-8023BE6A888B}"/>
              </a:ext>
            </a:extLst>
          </p:cNvPr>
          <p:cNvGraphicFramePr>
            <a:graphicFrameLocks noGrp="1"/>
          </p:cNvGraphicFramePr>
          <p:nvPr>
            <p:extLst>
              <p:ext uri="{D42A27DB-BD31-4B8C-83A1-F6EECF244321}">
                <p14:modId xmlns:p14="http://schemas.microsoft.com/office/powerpoint/2010/main" val="525489745"/>
              </p:ext>
            </p:extLst>
          </p:nvPr>
        </p:nvGraphicFramePr>
        <p:xfrm>
          <a:off x="6095999" y="2420810"/>
          <a:ext cx="5428372" cy="1657930"/>
        </p:xfrm>
        <a:graphic>
          <a:graphicData uri="http://schemas.openxmlformats.org/drawingml/2006/table">
            <a:tbl>
              <a:tblPr firstRow="1" bandRow="1">
                <a:tableStyleId>{5C22544A-7EE6-4342-B048-85BDC9FD1C3A}</a:tableStyleId>
              </a:tblPr>
              <a:tblGrid>
                <a:gridCol w="1357093">
                  <a:extLst>
                    <a:ext uri="{9D8B030D-6E8A-4147-A177-3AD203B41FA5}">
                      <a16:colId xmlns:a16="http://schemas.microsoft.com/office/drawing/2014/main" val="1280905590"/>
                    </a:ext>
                  </a:extLst>
                </a:gridCol>
                <a:gridCol w="1357093">
                  <a:extLst>
                    <a:ext uri="{9D8B030D-6E8A-4147-A177-3AD203B41FA5}">
                      <a16:colId xmlns:a16="http://schemas.microsoft.com/office/drawing/2014/main" val="650802497"/>
                    </a:ext>
                  </a:extLst>
                </a:gridCol>
                <a:gridCol w="1357093">
                  <a:extLst>
                    <a:ext uri="{9D8B030D-6E8A-4147-A177-3AD203B41FA5}">
                      <a16:colId xmlns:a16="http://schemas.microsoft.com/office/drawing/2014/main" val="1397899082"/>
                    </a:ext>
                  </a:extLst>
                </a:gridCol>
                <a:gridCol w="1357093">
                  <a:extLst>
                    <a:ext uri="{9D8B030D-6E8A-4147-A177-3AD203B41FA5}">
                      <a16:colId xmlns:a16="http://schemas.microsoft.com/office/drawing/2014/main" val="4293060322"/>
                    </a:ext>
                  </a:extLst>
                </a:gridCol>
              </a:tblGrid>
              <a:tr h="487626">
                <a:tc>
                  <a:txBody>
                    <a:bodyPr/>
                    <a:lstStyle/>
                    <a:p>
                      <a:endParaRPr lang="zh-CN" altLang="en-US" sz="1200" dirty="0"/>
                    </a:p>
                  </a:txBody>
                  <a:tcPr/>
                </a:tc>
                <a:tc>
                  <a:txBody>
                    <a:bodyPr/>
                    <a:lstStyle/>
                    <a:p>
                      <a:pPr algn="ctr"/>
                      <a:r>
                        <a:rPr lang="en-US" altLang="zh-CN" sz="1200" dirty="0"/>
                        <a:t>Max Similarity</a:t>
                      </a:r>
                      <a:endParaRPr lang="zh-CN" altLang="en-US" sz="1200" dirty="0"/>
                    </a:p>
                  </a:txBody>
                  <a:tcPr/>
                </a:tc>
                <a:tc>
                  <a:txBody>
                    <a:bodyPr/>
                    <a:lstStyle/>
                    <a:p>
                      <a:pPr algn="ctr"/>
                      <a:r>
                        <a:rPr lang="en-US" altLang="zh-CN" sz="1200" dirty="0"/>
                        <a:t>Min Similarity</a:t>
                      </a:r>
                      <a:endParaRPr lang="zh-CN" altLang="en-US" sz="1200" dirty="0"/>
                    </a:p>
                  </a:txBody>
                  <a:tcPr/>
                </a:tc>
                <a:tc>
                  <a:txBody>
                    <a:bodyPr/>
                    <a:lstStyle/>
                    <a:p>
                      <a:pPr algn="ctr"/>
                      <a:r>
                        <a:rPr lang="en-US" altLang="zh-CN" sz="1200" dirty="0"/>
                        <a:t>Average Similarity</a:t>
                      </a:r>
                      <a:endParaRPr lang="zh-CN" altLang="en-US" sz="1200" dirty="0"/>
                    </a:p>
                  </a:txBody>
                  <a:tcPr/>
                </a:tc>
                <a:extLst>
                  <a:ext uri="{0D108BD9-81ED-4DB2-BD59-A6C34878D82A}">
                    <a16:rowId xmlns:a16="http://schemas.microsoft.com/office/drawing/2014/main" val="3304108294"/>
                  </a:ext>
                </a:extLst>
              </a:tr>
              <a:tr h="292576">
                <a:tc>
                  <a:txBody>
                    <a:bodyPr/>
                    <a:lstStyle/>
                    <a:p>
                      <a:pPr algn="ctr"/>
                      <a:r>
                        <a:rPr lang="zh-CN" altLang="en-US" sz="1200" dirty="0"/>
                        <a:t>单独训练</a:t>
                      </a:r>
                    </a:p>
                  </a:txBody>
                  <a:tcPr/>
                </a:tc>
                <a:tc>
                  <a:txBody>
                    <a:bodyPr/>
                    <a:lstStyle/>
                    <a:p>
                      <a:pPr marL="0" algn="ctr" defTabSz="914400" rtl="0" eaLnBrk="1" latinLnBrk="0" hangingPunct="1"/>
                      <a:r>
                        <a:rPr lang="en-US" altLang="zh-CN" sz="1200" kern="1200" dirty="0">
                          <a:solidFill>
                            <a:schemeClr val="tx1"/>
                          </a:solidFill>
                          <a:latin typeface="+mn-lt"/>
                          <a:ea typeface="+mn-ea"/>
                          <a:cs typeface="+mn-cs"/>
                        </a:rPr>
                        <a:t>0.9354</a:t>
                      </a:r>
                      <a:endParaRPr lang="zh-CN" altLang="en-US" sz="1200" kern="1200" dirty="0">
                        <a:solidFill>
                          <a:schemeClr val="tx1"/>
                        </a:solidFill>
                        <a:latin typeface="+mn-lt"/>
                        <a:ea typeface="+mn-ea"/>
                        <a:cs typeface="+mn-cs"/>
                      </a:endParaRPr>
                    </a:p>
                  </a:txBody>
                  <a:tcPr/>
                </a:tc>
                <a:tc>
                  <a:txBody>
                    <a:bodyPr/>
                    <a:lstStyle/>
                    <a:p>
                      <a:pPr algn="ctr"/>
                      <a:r>
                        <a:rPr lang="en-US" altLang="zh-CN" sz="1200" dirty="0">
                          <a:solidFill>
                            <a:srgbClr val="0070C0"/>
                          </a:solidFill>
                        </a:rPr>
                        <a:t>0.5895</a:t>
                      </a:r>
                      <a:endParaRPr lang="zh-CN" altLang="en-US" sz="1200" dirty="0">
                        <a:solidFill>
                          <a:srgbClr val="0070C0"/>
                        </a:solidFill>
                      </a:endParaRPr>
                    </a:p>
                  </a:txBody>
                  <a:tcPr/>
                </a:tc>
                <a:tc>
                  <a:txBody>
                    <a:bodyPr/>
                    <a:lstStyle/>
                    <a:p>
                      <a:pPr algn="ctr"/>
                      <a:r>
                        <a:rPr lang="en-US" altLang="zh-CN" sz="1200" dirty="0"/>
                        <a:t>0.8549</a:t>
                      </a:r>
                      <a:endParaRPr lang="zh-CN" altLang="en-US" sz="1200" dirty="0"/>
                    </a:p>
                  </a:txBody>
                  <a:tcPr/>
                </a:tc>
                <a:extLst>
                  <a:ext uri="{0D108BD9-81ED-4DB2-BD59-A6C34878D82A}">
                    <a16:rowId xmlns:a16="http://schemas.microsoft.com/office/drawing/2014/main" val="2801178024"/>
                  </a:ext>
                </a:extLst>
              </a:tr>
              <a:tr h="292576">
                <a:tc>
                  <a:txBody>
                    <a:bodyPr/>
                    <a:lstStyle/>
                    <a:p>
                      <a:pPr algn="ctr"/>
                      <a:r>
                        <a:rPr lang="zh-CN" altLang="en-US" sz="1200" dirty="0"/>
                        <a:t>交叉训练</a:t>
                      </a:r>
                    </a:p>
                  </a:txBody>
                  <a:tcPr/>
                </a:tc>
                <a:tc>
                  <a:txBody>
                    <a:bodyPr/>
                    <a:lstStyle/>
                    <a:p>
                      <a:pPr algn="ctr"/>
                      <a:r>
                        <a:rPr lang="en-US" altLang="zh-CN" sz="1200" dirty="0"/>
                        <a:t>0.9573</a:t>
                      </a:r>
                      <a:endParaRPr lang="zh-CN" altLang="en-US" sz="1200" dirty="0"/>
                    </a:p>
                  </a:txBody>
                  <a:tcPr/>
                </a:tc>
                <a:tc>
                  <a:txBody>
                    <a:bodyPr/>
                    <a:lstStyle/>
                    <a:p>
                      <a:pPr algn="ctr"/>
                      <a:r>
                        <a:rPr lang="en-US" altLang="zh-CN" sz="1200" dirty="0"/>
                        <a:t>0.7505</a:t>
                      </a:r>
                      <a:endParaRPr lang="zh-CN" altLang="en-US" sz="1200" dirty="0"/>
                    </a:p>
                  </a:txBody>
                  <a:tcPr/>
                </a:tc>
                <a:tc>
                  <a:txBody>
                    <a:bodyPr/>
                    <a:lstStyle/>
                    <a:p>
                      <a:pPr algn="ctr"/>
                      <a:r>
                        <a:rPr lang="en-US" altLang="zh-CN" sz="1200" dirty="0"/>
                        <a:t>0.8791</a:t>
                      </a:r>
                      <a:endParaRPr lang="zh-CN" altLang="en-US" sz="1200" dirty="0"/>
                    </a:p>
                  </a:txBody>
                  <a:tcPr/>
                </a:tc>
                <a:extLst>
                  <a:ext uri="{0D108BD9-81ED-4DB2-BD59-A6C34878D82A}">
                    <a16:rowId xmlns:a16="http://schemas.microsoft.com/office/drawing/2014/main" val="867467504"/>
                  </a:ext>
                </a:extLst>
              </a:tr>
              <a:tr h="292576">
                <a:tc>
                  <a:txBody>
                    <a:bodyPr/>
                    <a:lstStyle/>
                    <a:p>
                      <a:pPr algn="ctr"/>
                      <a:r>
                        <a:rPr lang="zh-CN" altLang="en-US" sz="1200" dirty="0"/>
                        <a:t>随机偏好对照</a:t>
                      </a:r>
                    </a:p>
                  </a:txBody>
                  <a:tcPr/>
                </a:tc>
                <a:tc>
                  <a:txBody>
                    <a:bodyPr/>
                    <a:lstStyle/>
                    <a:p>
                      <a:pPr algn="ctr"/>
                      <a:r>
                        <a:rPr lang="en-US" altLang="zh-CN" sz="1200" dirty="0">
                          <a:solidFill>
                            <a:srgbClr val="0070C0"/>
                          </a:solidFill>
                        </a:rPr>
                        <a:t>0.8953</a:t>
                      </a:r>
                      <a:endParaRPr lang="zh-CN" altLang="en-US" sz="1200" dirty="0">
                        <a:solidFill>
                          <a:srgbClr val="0070C0"/>
                        </a:solidFill>
                      </a:endParaRPr>
                    </a:p>
                  </a:txBody>
                  <a:tcPr/>
                </a:tc>
                <a:tc>
                  <a:txBody>
                    <a:bodyPr/>
                    <a:lstStyle/>
                    <a:p>
                      <a:pPr algn="ctr"/>
                      <a:r>
                        <a:rPr lang="en-US" altLang="zh-CN" sz="1200" dirty="0"/>
                        <a:t>0.6809</a:t>
                      </a:r>
                      <a:endParaRPr lang="zh-CN" altLang="en-US" sz="1200" dirty="0"/>
                    </a:p>
                  </a:txBody>
                  <a:tcPr/>
                </a:tc>
                <a:tc>
                  <a:txBody>
                    <a:bodyPr/>
                    <a:lstStyle/>
                    <a:p>
                      <a:pPr algn="ctr"/>
                      <a:r>
                        <a:rPr lang="en-US" altLang="zh-CN" sz="1200" dirty="0">
                          <a:solidFill>
                            <a:srgbClr val="0070C0"/>
                          </a:solidFill>
                        </a:rPr>
                        <a:t>0.8333</a:t>
                      </a:r>
                      <a:endParaRPr lang="zh-CN" altLang="en-US" sz="1200" dirty="0">
                        <a:solidFill>
                          <a:srgbClr val="0070C0"/>
                        </a:solidFill>
                      </a:endParaRPr>
                    </a:p>
                  </a:txBody>
                  <a:tcPr/>
                </a:tc>
                <a:extLst>
                  <a:ext uri="{0D108BD9-81ED-4DB2-BD59-A6C34878D82A}">
                    <a16:rowId xmlns:a16="http://schemas.microsoft.com/office/drawing/2014/main" val="194705987"/>
                  </a:ext>
                </a:extLst>
              </a:tr>
              <a:tr h="292576">
                <a:tc>
                  <a:txBody>
                    <a:bodyPr/>
                    <a:lstStyle/>
                    <a:p>
                      <a:pPr algn="ctr"/>
                      <a:r>
                        <a:rPr lang="zh-CN" altLang="en-US" sz="1200" dirty="0"/>
                        <a:t>随机初始值对照</a:t>
                      </a:r>
                    </a:p>
                  </a:txBody>
                  <a:tcPr/>
                </a:tc>
                <a:tc>
                  <a:txBody>
                    <a:bodyPr/>
                    <a:lstStyle/>
                    <a:p>
                      <a:pPr algn="ctr"/>
                      <a:r>
                        <a:rPr lang="en-US" altLang="zh-CN" sz="1200" dirty="0">
                          <a:solidFill>
                            <a:srgbClr val="FF0000"/>
                          </a:solidFill>
                        </a:rPr>
                        <a:t>0.9908</a:t>
                      </a:r>
                      <a:endParaRPr lang="zh-CN" altLang="en-US" sz="1200" dirty="0">
                        <a:solidFill>
                          <a:srgbClr val="FF0000"/>
                        </a:solidFill>
                      </a:endParaRPr>
                    </a:p>
                  </a:txBody>
                  <a:tcPr/>
                </a:tc>
                <a:tc>
                  <a:txBody>
                    <a:bodyPr/>
                    <a:lstStyle/>
                    <a:p>
                      <a:pPr algn="ctr"/>
                      <a:r>
                        <a:rPr lang="en-US" altLang="zh-CN" sz="1200" dirty="0">
                          <a:solidFill>
                            <a:srgbClr val="FF0000"/>
                          </a:solidFill>
                        </a:rPr>
                        <a:t>0.9247</a:t>
                      </a:r>
                      <a:endParaRPr lang="zh-CN" altLang="en-US" sz="1200" dirty="0">
                        <a:solidFill>
                          <a:srgbClr val="FF0000"/>
                        </a:solidFill>
                      </a:endParaRPr>
                    </a:p>
                  </a:txBody>
                  <a:tcPr/>
                </a:tc>
                <a:tc>
                  <a:txBody>
                    <a:bodyPr/>
                    <a:lstStyle/>
                    <a:p>
                      <a:pPr algn="ctr"/>
                      <a:r>
                        <a:rPr lang="en-US" altLang="zh-CN" sz="1200" dirty="0">
                          <a:solidFill>
                            <a:srgbClr val="FF0000"/>
                          </a:solidFill>
                        </a:rPr>
                        <a:t>0.9718</a:t>
                      </a:r>
                      <a:endParaRPr lang="zh-CN" altLang="en-US" sz="1200" dirty="0">
                        <a:solidFill>
                          <a:srgbClr val="FF0000"/>
                        </a:solidFill>
                      </a:endParaRPr>
                    </a:p>
                  </a:txBody>
                  <a:tcPr/>
                </a:tc>
                <a:extLst>
                  <a:ext uri="{0D108BD9-81ED-4DB2-BD59-A6C34878D82A}">
                    <a16:rowId xmlns:a16="http://schemas.microsoft.com/office/drawing/2014/main" val="1326727396"/>
                  </a:ext>
                </a:extLst>
              </a:tr>
            </a:tbl>
          </a:graphicData>
        </a:graphic>
      </p:graphicFrame>
      <p:pic>
        <p:nvPicPr>
          <p:cNvPr id="11" name="图片 10">
            <a:extLst>
              <a:ext uri="{FF2B5EF4-FFF2-40B4-BE49-F238E27FC236}">
                <a16:creationId xmlns:a16="http://schemas.microsoft.com/office/drawing/2014/main" id="{09C1D28C-5E2F-44A6-A72B-B7341534824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28525" y="4385509"/>
            <a:ext cx="4781601" cy="2390801"/>
          </a:xfrm>
          <a:prstGeom prst="rect">
            <a:avLst/>
          </a:prstGeom>
        </p:spPr>
      </p:pic>
    </p:spTree>
    <p:extLst>
      <p:ext uri="{BB962C8B-B14F-4D97-AF65-F5344CB8AC3E}">
        <p14:creationId xmlns:p14="http://schemas.microsoft.com/office/powerpoint/2010/main" val="40131261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06688BC3-C890-4393-AF59-D3433CFC14F0}"/>
              </a:ext>
            </a:extLst>
          </p:cNvPr>
          <p:cNvSpPr/>
          <p:nvPr/>
        </p:nvSpPr>
        <p:spPr>
          <a:xfrm>
            <a:off x="1012660" y="949728"/>
            <a:ext cx="6864550" cy="1754326"/>
          </a:xfrm>
          <a:prstGeom prst="rect">
            <a:avLst/>
          </a:prstGeom>
        </p:spPr>
        <p:txBody>
          <a:bodyPr wrap="square">
            <a:spAutoFit/>
          </a:bodyPr>
          <a:lstStyle/>
          <a:p>
            <a:r>
              <a:rPr lang="zh-CN" altLang="en-US" dirty="0"/>
              <a:t>后续计划</a:t>
            </a:r>
            <a:endParaRPr lang="en-US" altLang="zh-CN" dirty="0"/>
          </a:p>
          <a:p>
            <a:pPr marL="342900" indent="-342900">
              <a:buAutoNum type="arabicPeriod"/>
            </a:pPr>
            <a:r>
              <a:rPr lang="zh-CN" altLang="en-US" dirty="0"/>
              <a:t>可以尝试其他的评估指标，例如均方误差（</a:t>
            </a:r>
            <a:r>
              <a:rPr lang="en-US" altLang="zh-CN" dirty="0"/>
              <a:t>MSE</a:t>
            </a:r>
            <a:r>
              <a:rPr lang="zh-CN" altLang="en-US" dirty="0"/>
              <a:t>）、峰值信噪比（</a:t>
            </a:r>
            <a:r>
              <a:rPr lang="en-US" altLang="zh-CN" dirty="0"/>
              <a:t>PSNR</a:t>
            </a:r>
            <a:r>
              <a:rPr lang="zh-CN" altLang="en-US" dirty="0"/>
              <a:t>）等作为一个探索指标的小节。</a:t>
            </a:r>
            <a:endParaRPr lang="en-US" altLang="zh-CN" dirty="0"/>
          </a:p>
          <a:p>
            <a:pPr marL="342900" indent="-342900">
              <a:buAutoNum type="arabicPeriod"/>
            </a:pPr>
            <a:r>
              <a:rPr lang="zh-CN" altLang="en-US" dirty="0"/>
              <a:t>关于上次讨论提到的图片分辨率不同 </a:t>
            </a:r>
            <a:r>
              <a:rPr lang="en-US" altLang="zh-CN" dirty="0"/>
              <a:t>resize </a:t>
            </a:r>
            <a:r>
              <a:rPr lang="zh-CN" altLang="en-US" dirty="0"/>
              <a:t>导致问题的思考：可以试试先裁剪成</a:t>
            </a:r>
            <a:r>
              <a:rPr lang="en-US" altLang="zh-CN" dirty="0"/>
              <a:t>300 * 300px</a:t>
            </a:r>
            <a:r>
              <a:rPr lang="zh-CN" altLang="en-US" dirty="0"/>
              <a:t> 传入 </a:t>
            </a:r>
            <a:r>
              <a:rPr lang="en-US" altLang="zh-CN" dirty="0" err="1"/>
              <a:t>AlexNet</a:t>
            </a:r>
            <a:r>
              <a:rPr lang="en-US" altLang="zh-CN" dirty="0"/>
              <a:t> </a:t>
            </a:r>
            <a:r>
              <a:rPr lang="zh-CN" altLang="en-US" dirty="0"/>
              <a:t>再训练，这样不会有缩放的过程。</a:t>
            </a:r>
            <a:endParaRPr lang="en-US" altLang="zh-CN" dirty="0"/>
          </a:p>
        </p:txBody>
      </p:sp>
    </p:spTree>
    <p:extLst>
      <p:ext uri="{BB962C8B-B14F-4D97-AF65-F5344CB8AC3E}">
        <p14:creationId xmlns:p14="http://schemas.microsoft.com/office/powerpoint/2010/main" val="25143149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 name="组合 34">
            <a:extLst>
              <a:ext uri="{FF2B5EF4-FFF2-40B4-BE49-F238E27FC236}">
                <a16:creationId xmlns:a16="http://schemas.microsoft.com/office/drawing/2014/main" id="{C36B42D7-3894-420A-97EC-E35F98B4DB64}"/>
              </a:ext>
            </a:extLst>
          </p:cNvPr>
          <p:cNvGrpSpPr/>
          <p:nvPr/>
        </p:nvGrpSpPr>
        <p:grpSpPr>
          <a:xfrm>
            <a:off x="61912" y="0"/>
            <a:ext cx="5353050" cy="2443942"/>
            <a:chOff x="-180109" y="638173"/>
            <a:chExt cx="11679382" cy="5985164"/>
          </a:xfrm>
        </p:grpSpPr>
        <p:pic>
          <p:nvPicPr>
            <p:cNvPr id="15" name="图片 14">
              <a:extLst>
                <a:ext uri="{FF2B5EF4-FFF2-40B4-BE49-F238E27FC236}">
                  <a16:creationId xmlns:a16="http://schemas.microsoft.com/office/drawing/2014/main" id="{6F6428A1-C5E9-4FBD-95A4-1335BA620C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109" y="638173"/>
              <a:ext cx="5715000" cy="2857501"/>
            </a:xfrm>
            <a:prstGeom prst="rect">
              <a:avLst/>
            </a:prstGeom>
          </p:spPr>
        </p:pic>
        <p:pic>
          <p:nvPicPr>
            <p:cNvPr id="24" name="图片 23">
              <a:extLst>
                <a:ext uri="{FF2B5EF4-FFF2-40B4-BE49-F238E27FC236}">
                  <a16:creationId xmlns:a16="http://schemas.microsoft.com/office/drawing/2014/main" id="{DD01DE9B-4E05-4FE5-BE02-796CD1B2AB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84273" y="638173"/>
              <a:ext cx="5715000" cy="2857501"/>
            </a:xfrm>
            <a:prstGeom prst="rect">
              <a:avLst/>
            </a:prstGeom>
          </p:spPr>
        </p:pic>
        <p:pic>
          <p:nvPicPr>
            <p:cNvPr id="32" name="图片 31">
              <a:extLst>
                <a:ext uri="{FF2B5EF4-FFF2-40B4-BE49-F238E27FC236}">
                  <a16:creationId xmlns:a16="http://schemas.microsoft.com/office/drawing/2014/main" id="{A6E15ED2-DD39-4B7E-ADBA-A3948E044A7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0109" y="3765836"/>
              <a:ext cx="5715000" cy="2857501"/>
            </a:xfrm>
            <a:prstGeom prst="rect">
              <a:avLst/>
            </a:prstGeom>
          </p:spPr>
        </p:pic>
        <p:pic>
          <p:nvPicPr>
            <p:cNvPr id="34" name="图片 33">
              <a:extLst>
                <a:ext uri="{FF2B5EF4-FFF2-40B4-BE49-F238E27FC236}">
                  <a16:creationId xmlns:a16="http://schemas.microsoft.com/office/drawing/2014/main" id="{7A07EECF-C0F3-41C1-8DA4-884B400C19C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84273" y="3765833"/>
              <a:ext cx="5715000" cy="2857501"/>
            </a:xfrm>
            <a:prstGeom prst="rect">
              <a:avLst/>
            </a:prstGeom>
          </p:spPr>
        </p:pic>
      </p:grpSp>
      <p:sp>
        <p:nvSpPr>
          <p:cNvPr id="36" name="文本框 35">
            <a:extLst>
              <a:ext uri="{FF2B5EF4-FFF2-40B4-BE49-F238E27FC236}">
                <a16:creationId xmlns:a16="http://schemas.microsoft.com/office/drawing/2014/main" id="{8E14FCFB-CED2-413E-BAAD-55699E19A328}"/>
              </a:ext>
            </a:extLst>
          </p:cNvPr>
          <p:cNvSpPr txBox="1"/>
          <p:nvPr/>
        </p:nvSpPr>
        <p:spPr>
          <a:xfrm>
            <a:off x="2162174" y="2554256"/>
            <a:ext cx="1943100" cy="369332"/>
          </a:xfrm>
          <a:prstGeom prst="rect">
            <a:avLst/>
          </a:prstGeom>
          <a:noFill/>
        </p:spPr>
        <p:txBody>
          <a:bodyPr wrap="square" rtlCol="0">
            <a:spAutoFit/>
          </a:bodyPr>
          <a:lstStyle/>
          <a:p>
            <a:r>
              <a:rPr lang="zh-CN" altLang="en-US" dirty="0"/>
              <a:t>交叉训练</a:t>
            </a:r>
          </a:p>
        </p:txBody>
      </p:sp>
      <p:grpSp>
        <p:nvGrpSpPr>
          <p:cNvPr id="62" name="组合 61">
            <a:extLst>
              <a:ext uri="{FF2B5EF4-FFF2-40B4-BE49-F238E27FC236}">
                <a16:creationId xmlns:a16="http://schemas.microsoft.com/office/drawing/2014/main" id="{1E744232-36EE-4110-AA0F-782C398B82F1}"/>
              </a:ext>
            </a:extLst>
          </p:cNvPr>
          <p:cNvGrpSpPr/>
          <p:nvPr/>
        </p:nvGrpSpPr>
        <p:grpSpPr>
          <a:xfrm>
            <a:off x="61912" y="3566160"/>
            <a:ext cx="5353049" cy="2452132"/>
            <a:chOff x="61912" y="3566160"/>
            <a:chExt cx="5353049" cy="2452132"/>
          </a:xfrm>
        </p:grpSpPr>
        <p:pic>
          <p:nvPicPr>
            <p:cNvPr id="54" name="图片 53">
              <a:extLst>
                <a:ext uri="{FF2B5EF4-FFF2-40B4-BE49-F238E27FC236}">
                  <a16:creationId xmlns:a16="http://schemas.microsoft.com/office/drawing/2014/main" id="{F9BAF0EB-FE92-4693-9645-60225FCF4451}"/>
                </a:ext>
              </a:extLst>
            </p:cNvPr>
            <p:cNvPicPr>
              <a:picLocks/>
            </p:cNvPicPr>
            <p:nvPr/>
          </p:nvPicPr>
          <p:blipFill>
            <a:blip r:embed="rId6">
              <a:extLst>
                <a:ext uri="{28A0092B-C50C-407E-A947-70E740481C1C}">
                  <a14:useLocalDpi xmlns:a14="http://schemas.microsoft.com/office/drawing/2010/main" val="0"/>
                </a:ext>
              </a:extLst>
            </a:blip>
            <a:stretch>
              <a:fillRect/>
            </a:stretch>
          </p:blipFill>
          <p:spPr>
            <a:xfrm>
              <a:off x="69119" y="3566160"/>
              <a:ext cx="2620800" cy="1166400"/>
            </a:xfrm>
            <a:prstGeom prst="rect">
              <a:avLst/>
            </a:prstGeom>
          </p:spPr>
        </p:pic>
        <p:pic>
          <p:nvPicPr>
            <p:cNvPr id="56" name="图片 55">
              <a:extLst>
                <a:ext uri="{FF2B5EF4-FFF2-40B4-BE49-F238E27FC236}">
                  <a16:creationId xmlns:a16="http://schemas.microsoft.com/office/drawing/2014/main" id="{DC382C99-C61E-4C6A-8168-929FA4868BE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95587" y="3566160"/>
              <a:ext cx="2619374" cy="1166400"/>
            </a:xfrm>
            <a:prstGeom prst="rect">
              <a:avLst/>
            </a:prstGeom>
          </p:spPr>
        </p:pic>
        <p:pic>
          <p:nvPicPr>
            <p:cNvPr id="58" name="图片 57">
              <a:extLst>
                <a:ext uri="{FF2B5EF4-FFF2-40B4-BE49-F238E27FC236}">
                  <a16:creationId xmlns:a16="http://schemas.microsoft.com/office/drawing/2014/main" id="{715FDA44-F9FA-4D6E-B8F9-450FADC96FF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1912" y="4851892"/>
              <a:ext cx="2619374" cy="1166400"/>
            </a:xfrm>
            <a:prstGeom prst="rect">
              <a:avLst/>
            </a:prstGeom>
          </p:spPr>
        </p:pic>
        <p:pic>
          <p:nvPicPr>
            <p:cNvPr id="60" name="图片 59">
              <a:extLst>
                <a:ext uri="{FF2B5EF4-FFF2-40B4-BE49-F238E27FC236}">
                  <a16:creationId xmlns:a16="http://schemas.microsoft.com/office/drawing/2014/main" id="{C10AD14D-9210-4556-B459-B479C8D871D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795587" y="4851892"/>
              <a:ext cx="2619374" cy="1166400"/>
            </a:xfrm>
            <a:prstGeom prst="rect">
              <a:avLst/>
            </a:prstGeom>
          </p:spPr>
        </p:pic>
      </p:grpSp>
      <p:sp>
        <p:nvSpPr>
          <p:cNvPr id="61" name="文本框 60">
            <a:extLst>
              <a:ext uri="{FF2B5EF4-FFF2-40B4-BE49-F238E27FC236}">
                <a16:creationId xmlns:a16="http://schemas.microsoft.com/office/drawing/2014/main" id="{74A690F6-2EBB-4510-B499-580C896A3CCE}"/>
              </a:ext>
            </a:extLst>
          </p:cNvPr>
          <p:cNvSpPr txBox="1"/>
          <p:nvPr/>
        </p:nvSpPr>
        <p:spPr>
          <a:xfrm>
            <a:off x="2162174" y="5952958"/>
            <a:ext cx="1943100" cy="369332"/>
          </a:xfrm>
          <a:prstGeom prst="rect">
            <a:avLst/>
          </a:prstGeom>
          <a:noFill/>
        </p:spPr>
        <p:txBody>
          <a:bodyPr wrap="square" rtlCol="0">
            <a:spAutoFit/>
          </a:bodyPr>
          <a:lstStyle/>
          <a:p>
            <a:r>
              <a:rPr lang="zh-CN" altLang="en-US" dirty="0"/>
              <a:t>单独训练</a:t>
            </a:r>
          </a:p>
        </p:txBody>
      </p:sp>
      <p:grpSp>
        <p:nvGrpSpPr>
          <p:cNvPr id="6" name="组合 5">
            <a:extLst>
              <a:ext uri="{FF2B5EF4-FFF2-40B4-BE49-F238E27FC236}">
                <a16:creationId xmlns:a16="http://schemas.microsoft.com/office/drawing/2014/main" id="{680A4234-E546-4CC4-B10D-9BA9E05E987D}"/>
              </a:ext>
            </a:extLst>
          </p:cNvPr>
          <p:cNvGrpSpPr/>
          <p:nvPr/>
        </p:nvGrpSpPr>
        <p:grpSpPr>
          <a:xfrm>
            <a:off x="5414961" y="1780589"/>
            <a:ext cx="6303795" cy="4075412"/>
            <a:chOff x="5414961" y="1780589"/>
            <a:chExt cx="6303795" cy="4075412"/>
          </a:xfrm>
        </p:grpSpPr>
        <p:pic>
          <p:nvPicPr>
            <p:cNvPr id="2" name="图片 1">
              <a:extLst>
                <a:ext uri="{FF2B5EF4-FFF2-40B4-BE49-F238E27FC236}">
                  <a16:creationId xmlns:a16="http://schemas.microsoft.com/office/drawing/2014/main" id="{2CF6C330-A840-4CF5-99CF-82815089F0EC}"/>
                </a:ext>
              </a:extLst>
            </p:cNvPr>
            <p:cNvPicPr>
              <a:picLocks noChangeAspect="1"/>
            </p:cNvPicPr>
            <p:nvPr/>
          </p:nvPicPr>
          <p:blipFill>
            <a:blip r:embed="rId10"/>
            <a:stretch>
              <a:fillRect/>
            </a:stretch>
          </p:blipFill>
          <p:spPr>
            <a:xfrm>
              <a:off x="5414961" y="1786253"/>
              <a:ext cx="3152775" cy="2105025"/>
            </a:xfrm>
            <a:prstGeom prst="rect">
              <a:avLst/>
            </a:prstGeom>
          </p:spPr>
        </p:pic>
        <p:pic>
          <p:nvPicPr>
            <p:cNvPr id="3" name="图片 2">
              <a:extLst>
                <a:ext uri="{FF2B5EF4-FFF2-40B4-BE49-F238E27FC236}">
                  <a16:creationId xmlns:a16="http://schemas.microsoft.com/office/drawing/2014/main" id="{61F57BB6-DB4E-4E8E-9EA5-2E02A6DD50FA}"/>
                </a:ext>
              </a:extLst>
            </p:cNvPr>
            <p:cNvPicPr>
              <a:picLocks noChangeAspect="1"/>
            </p:cNvPicPr>
            <p:nvPr/>
          </p:nvPicPr>
          <p:blipFill>
            <a:blip r:embed="rId11"/>
            <a:stretch>
              <a:fillRect/>
            </a:stretch>
          </p:blipFill>
          <p:spPr>
            <a:xfrm>
              <a:off x="8567736" y="1780589"/>
              <a:ext cx="3095625" cy="2038350"/>
            </a:xfrm>
            <a:prstGeom prst="rect">
              <a:avLst/>
            </a:prstGeom>
          </p:spPr>
        </p:pic>
        <p:pic>
          <p:nvPicPr>
            <p:cNvPr id="4" name="图片 3">
              <a:extLst>
                <a:ext uri="{FF2B5EF4-FFF2-40B4-BE49-F238E27FC236}">
                  <a16:creationId xmlns:a16="http://schemas.microsoft.com/office/drawing/2014/main" id="{9ACAF819-8376-4B58-BC8C-AFF905DC8F02}"/>
                </a:ext>
              </a:extLst>
            </p:cNvPr>
            <p:cNvPicPr>
              <a:picLocks noChangeAspect="1"/>
            </p:cNvPicPr>
            <p:nvPr/>
          </p:nvPicPr>
          <p:blipFill>
            <a:blip r:embed="rId12"/>
            <a:stretch>
              <a:fillRect/>
            </a:stretch>
          </p:blipFill>
          <p:spPr>
            <a:xfrm>
              <a:off x="5423593" y="3813274"/>
              <a:ext cx="3152775" cy="2038350"/>
            </a:xfrm>
            <a:prstGeom prst="rect">
              <a:avLst/>
            </a:prstGeom>
          </p:spPr>
        </p:pic>
        <p:pic>
          <p:nvPicPr>
            <p:cNvPr id="5" name="图片 4">
              <a:extLst>
                <a:ext uri="{FF2B5EF4-FFF2-40B4-BE49-F238E27FC236}">
                  <a16:creationId xmlns:a16="http://schemas.microsoft.com/office/drawing/2014/main" id="{FE2664E6-E47B-4F1C-8321-C785F4ABE44A}"/>
                </a:ext>
              </a:extLst>
            </p:cNvPr>
            <p:cNvPicPr>
              <a:picLocks noChangeAspect="1"/>
            </p:cNvPicPr>
            <p:nvPr/>
          </p:nvPicPr>
          <p:blipFill>
            <a:blip r:embed="rId13"/>
            <a:stretch>
              <a:fillRect/>
            </a:stretch>
          </p:blipFill>
          <p:spPr>
            <a:xfrm>
              <a:off x="8503709" y="3824603"/>
              <a:ext cx="3215047" cy="2031398"/>
            </a:xfrm>
            <a:prstGeom prst="rect">
              <a:avLst/>
            </a:prstGeom>
          </p:spPr>
        </p:pic>
      </p:grpSp>
    </p:spTree>
    <p:extLst>
      <p:ext uri="{BB962C8B-B14F-4D97-AF65-F5344CB8AC3E}">
        <p14:creationId xmlns:p14="http://schemas.microsoft.com/office/powerpoint/2010/main" val="20209331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a:extLst>
              <a:ext uri="{FF2B5EF4-FFF2-40B4-BE49-F238E27FC236}">
                <a16:creationId xmlns:a16="http://schemas.microsoft.com/office/drawing/2014/main" id="{4A52B8A8-0DD7-45AC-8E81-42DB7D638CD7}"/>
              </a:ext>
            </a:extLst>
          </p:cNvPr>
          <p:cNvGrpSpPr/>
          <p:nvPr/>
        </p:nvGrpSpPr>
        <p:grpSpPr>
          <a:xfrm>
            <a:off x="729750" y="3337089"/>
            <a:ext cx="10732500" cy="2160000"/>
            <a:chOff x="0" y="0"/>
            <a:chExt cx="10732500" cy="2160000"/>
          </a:xfrm>
        </p:grpSpPr>
        <p:pic>
          <p:nvPicPr>
            <p:cNvPr id="6" name="图片 5">
              <a:extLst>
                <a:ext uri="{FF2B5EF4-FFF2-40B4-BE49-F238E27FC236}">
                  <a16:creationId xmlns:a16="http://schemas.microsoft.com/office/drawing/2014/main" id="{CF5207D4-7615-4117-AA40-DEA6CDA7C39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46250" y="0"/>
              <a:ext cx="2160000" cy="2160000"/>
            </a:xfrm>
            <a:prstGeom prst="rect">
              <a:avLst/>
            </a:prstGeom>
          </p:spPr>
        </p:pic>
        <p:pic>
          <p:nvPicPr>
            <p:cNvPr id="8" name="图片 7">
              <a:extLst>
                <a:ext uri="{FF2B5EF4-FFF2-40B4-BE49-F238E27FC236}">
                  <a16:creationId xmlns:a16="http://schemas.microsoft.com/office/drawing/2014/main" id="{D2CEBAF9-D7F7-48F9-AF43-B636726B2C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60000" y="0"/>
              <a:ext cx="2160000" cy="2160000"/>
            </a:xfrm>
            <a:prstGeom prst="rect">
              <a:avLst/>
            </a:prstGeom>
          </p:spPr>
        </p:pic>
        <p:pic>
          <p:nvPicPr>
            <p:cNvPr id="10" name="图片 9">
              <a:extLst>
                <a:ext uri="{FF2B5EF4-FFF2-40B4-BE49-F238E27FC236}">
                  <a16:creationId xmlns:a16="http://schemas.microsoft.com/office/drawing/2014/main" id="{F3F52E33-0170-43AD-81B8-5742D39C887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86250" y="0"/>
              <a:ext cx="2160000" cy="2160000"/>
            </a:xfrm>
            <a:prstGeom prst="rect">
              <a:avLst/>
            </a:prstGeom>
          </p:spPr>
        </p:pic>
        <p:pic>
          <p:nvPicPr>
            <p:cNvPr id="12" name="图片 11">
              <a:extLst>
                <a:ext uri="{FF2B5EF4-FFF2-40B4-BE49-F238E27FC236}">
                  <a16:creationId xmlns:a16="http://schemas.microsoft.com/office/drawing/2014/main" id="{35E3D1C1-EB40-439B-9A20-FB40CD2FAAB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72500" y="0"/>
              <a:ext cx="2160000" cy="2160000"/>
            </a:xfrm>
            <a:prstGeom prst="rect">
              <a:avLst/>
            </a:prstGeom>
          </p:spPr>
        </p:pic>
        <p:pic>
          <p:nvPicPr>
            <p:cNvPr id="14" name="图片 13">
              <a:extLst>
                <a:ext uri="{FF2B5EF4-FFF2-40B4-BE49-F238E27FC236}">
                  <a16:creationId xmlns:a16="http://schemas.microsoft.com/office/drawing/2014/main" id="{BE0F952B-E05A-4097-92F8-29AF105CE09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0"/>
              <a:ext cx="2160000" cy="2160000"/>
            </a:xfrm>
            <a:prstGeom prst="rect">
              <a:avLst/>
            </a:prstGeom>
          </p:spPr>
        </p:pic>
      </p:grpSp>
      <p:grpSp>
        <p:nvGrpSpPr>
          <p:cNvPr id="27" name="组合 26">
            <a:extLst>
              <a:ext uri="{FF2B5EF4-FFF2-40B4-BE49-F238E27FC236}">
                <a16:creationId xmlns:a16="http://schemas.microsoft.com/office/drawing/2014/main" id="{477823D8-281B-4A53-B727-94ABA1E68C9E}"/>
              </a:ext>
            </a:extLst>
          </p:cNvPr>
          <p:cNvGrpSpPr/>
          <p:nvPr/>
        </p:nvGrpSpPr>
        <p:grpSpPr>
          <a:xfrm>
            <a:off x="2423302" y="1897089"/>
            <a:ext cx="7095850" cy="1440000"/>
            <a:chOff x="904973" y="2160000"/>
            <a:chExt cx="7095850" cy="1440000"/>
          </a:xfrm>
        </p:grpSpPr>
        <p:pic>
          <p:nvPicPr>
            <p:cNvPr id="18" name="图片 17">
              <a:extLst>
                <a:ext uri="{FF2B5EF4-FFF2-40B4-BE49-F238E27FC236}">
                  <a16:creationId xmlns:a16="http://schemas.microsoft.com/office/drawing/2014/main" id="{81DF2B8E-CCAC-489D-BB14-A1F53B22ABE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125950" y="2160000"/>
              <a:ext cx="1440000" cy="1440000"/>
            </a:xfrm>
            <a:prstGeom prst="rect">
              <a:avLst/>
            </a:prstGeom>
          </p:spPr>
        </p:pic>
        <p:pic>
          <p:nvPicPr>
            <p:cNvPr id="20" name="图片 19">
              <a:extLst>
                <a:ext uri="{FF2B5EF4-FFF2-40B4-BE49-F238E27FC236}">
                  <a16:creationId xmlns:a16="http://schemas.microsoft.com/office/drawing/2014/main" id="{496A325C-B788-4584-86DB-1432425666B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696142" y="2160000"/>
              <a:ext cx="1440000" cy="1440000"/>
            </a:xfrm>
            <a:prstGeom prst="rect">
              <a:avLst/>
            </a:prstGeom>
          </p:spPr>
        </p:pic>
        <p:pic>
          <p:nvPicPr>
            <p:cNvPr id="22" name="图片 21">
              <a:extLst>
                <a:ext uri="{FF2B5EF4-FFF2-40B4-BE49-F238E27FC236}">
                  <a16:creationId xmlns:a16="http://schemas.microsoft.com/office/drawing/2014/main" id="{8F7CA144-1C78-4656-A242-5847CEC168B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560823" y="2160000"/>
              <a:ext cx="1440000" cy="1440000"/>
            </a:xfrm>
            <a:prstGeom prst="rect">
              <a:avLst/>
            </a:prstGeom>
          </p:spPr>
        </p:pic>
        <p:pic>
          <p:nvPicPr>
            <p:cNvPr id="24" name="图片 23">
              <a:extLst>
                <a:ext uri="{FF2B5EF4-FFF2-40B4-BE49-F238E27FC236}">
                  <a16:creationId xmlns:a16="http://schemas.microsoft.com/office/drawing/2014/main" id="{595B4CB7-6A1A-4557-9347-4B37B41CDA7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319071" y="2160000"/>
              <a:ext cx="1440000" cy="1440000"/>
            </a:xfrm>
            <a:prstGeom prst="rect">
              <a:avLst/>
            </a:prstGeom>
          </p:spPr>
        </p:pic>
        <p:pic>
          <p:nvPicPr>
            <p:cNvPr id="26" name="图片 25">
              <a:extLst>
                <a:ext uri="{FF2B5EF4-FFF2-40B4-BE49-F238E27FC236}">
                  <a16:creationId xmlns:a16="http://schemas.microsoft.com/office/drawing/2014/main" id="{26D15F8F-367F-4275-AFC2-651DC63A4D5A}"/>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04973" y="2160000"/>
              <a:ext cx="1440000" cy="1440000"/>
            </a:xfrm>
            <a:prstGeom prst="rect">
              <a:avLst/>
            </a:prstGeom>
          </p:spPr>
        </p:pic>
      </p:grpSp>
    </p:spTree>
    <p:extLst>
      <p:ext uri="{BB962C8B-B14F-4D97-AF65-F5344CB8AC3E}">
        <p14:creationId xmlns:p14="http://schemas.microsoft.com/office/powerpoint/2010/main" val="1189730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6" name="组合 55">
            <a:extLst>
              <a:ext uri="{FF2B5EF4-FFF2-40B4-BE49-F238E27FC236}">
                <a16:creationId xmlns:a16="http://schemas.microsoft.com/office/drawing/2014/main" id="{C0A345E4-B3FA-44C1-B570-19E2874BED1F}"/>
              </a:ext>
            </a:extLst>
          </p:cNvPr>
          <p:cNvGrpSpPr/>
          <p:nvPr/>
        </p:nvGrpSpPr>
        <p:grpSpPr>
          <a:xfrm>
            <a:off x="10664637" y="484607"/>
            <a:ext cx="1080000" cy="5888785"/>
            <a:chOff x="9319931" y="261096"/>
            <a:chExt cx="1080000" cy="5888785"/>
          </a:xfrm>
        </p:grpSpPr>
        <p:pic>
          <p:nvPicPr>
            <p:cNvPr id="14" name="图片 13">
              <a:extLst>
                <a:ext uri="{FF2B5EF4-FFF2-40B4-BE49-F238E27FC236}">
                  <a16:creationId xmlns:a16="http://schemas.microsoft.com/office/drawing/2014/main" id="{554352AC-0742-4E52-A7F2-F2546081B4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19931" y="5069881"/>
              <a:ext cx="1080000" cy="1080000"/>
            </a:xfrm>
            <a:prstGeom prst="rect">
              <a:avLst/>
            </a:prstGeom>
          </p:spPr>
        </p:pic>
        <p:pic>
          <p:nvPicPr>
            <p:cNvPr id="16" name="图片 15">
              <a:extLst>
                <a:ext uri="{FF2B5EF4-FFF2-40B4-BE49-F238E27FC236}">
                  <a16:creationId xmlns:a16="http://schemas.microsoft.com/office/drawing/2014/main" id="{A12C414C-EDD8-454B-A27C-21BE2F9721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19931" y="261096"/>
              <a:ext cx="1080000" cy="1080000"/>
            </a:xfrm>
            <a:prstGeom prst="rect">
              <a:avLst/>
            </a:prstGeom>
          </p:spPr>
        </p:pic>
        <p:pic>
          <p:nvPicPr>
            <p:cNvPr id="18" name="图片 17">
              <a:extLst>
                <a:ext uri="{FF2B5EF4-FFF2-40B4-BE49-F238E27FC236}">
                  <a16:creationId xmlns:a16="http://schemas.microsoft.com/office/drawing/2014/main" id="{D0309352-4867-4E6A-9717-F84DE90DDFF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19931" y="1510014"/>
              <a:ext cx="1080000" cy="1080000"/>
            </a:xfrm>
            <a:prstGeom prst="rect">
              <a:avLst/>
            </a:prstGeom>
          </p:spPr>
        </p:pic>
        <p:pic>
          <p:nvPicPr>
            <p:cNvPr id="20" name="图片 19">
              <a:extLst>
                <a:ext uri="{FF2B5EF4-FFF2-40B4-BE49-F238E27FC236}">
                  <a16:creationId xmlns:a16="http://schemas.microsoft.com/office/drawing/2014/main" id="{DB861BC5-F5E5-40FF-81B9-3BCEF728F98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19931" y="2692569"/>
              <a:ext cx="1080000" cy="1080000"/>
            </a:xfrm>
            <a:prstGeom prst="rect">
              <a:avLst/>
            </a:prstGeom>
          </p:spPr>
        </p:pic>
        <p:pic>
          <p:nvPicPr>
            <p:cNvPr id="22" name="图片 21">
              <a:extLst>
                <a:ext uri="{FF2B5EF4-FFF2-40B4-BE49-F238E27FC236}">
                  <a16:creationId xmlns:a16="http://schemas.microsoft.com/office/drawing/2014/main" id="{C04800EC-C2F0-4121-8B8A-9BDA1FC00C5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319931" y="3875124"/>
              <a:ext cx="1080000" cy="1080000"/>
            </a:xfrm>
            <a:prstGeom prst="rect">
              <a:avLst/>
            </a:prstGeom>
          </p:spPr>
        </p:pic>
      </p:grpSp>
      <p:grpSp>
        <p:nvGrpSpPr>
          <p:cNvPr id="57" name="组合 56">
            <a:extLst>
              <a:ext uri="{FF2B5EF4-FFF2-40B4-BE49-F238E27FC236}">
                <a16:creationId xmlns:a16="http://schemas.microsoft.com/office/drawing/2014/main" id="{1508AE85-10E1-4080-9808-FF1BC61D198F}"/>
              </a:ext>
            </a:extLst>
          </p:cNvPr>
          <p:cNvGrpSpPr/>
          <p:nvPr/>
        </p:nvGrpSpPr>
        <p:grpSpPr>
          <a:xfrm>
            <a:off x="5641442" y="496810"/>
            <a:ext cx="1094316" cy="5864380"/>
            <a:chOff x="2273673" y="273299"/>
            <a:chExt cx="1094316" cy="5864380"/>
          </a:xfrm>
        </p:grpSpPr>
        <p:pic>
          <p:nvPicPr>
            <p:cNvPr id="25" name="图片 24">
              <a:extLst>
                <a:ext uri="{FF2B5EF4-FFF2-40B4-BE49-F238E27FC236}">
                  <a16:creationId xmlns:a16="http://schemas.microsoft.com/office/drawing/2014/main" id="{0D032000-C875-4B64-B499-31B8DBA385E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3673" y="5057679"/>
              <a:ext cx="1080000" cy="1080000"/>
            </a:xfrm>
            <a:prstGeom prst="rect">
              <a:avLst/>
            </a:prstGeom>
          </p:spPr>
        </p:pic>
        <p:pic>
          <p:nvPicPr>
            <p:cNvPr id="27" name="图片 26">
              <a:extLst>
                <a:ext uri="{FF2B5EF4-FFF2-40B4-BE49-F238E27FC236}">
                  <a16:creationId xmlns:a16="http://schemas.microsoft.com/office/drawing/2014/main" id="{32AECA27-EBE9-4527-A52E-DF8E3AEC3A2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287989" y="2692569"/>
              <a:ext cx="1080000" cy="1080000"/>
            </a:xfrm>
            <a:prstGeom prst="rect">
              <a:avLst/>
            </a:prstGeom>
          </p:spPr>
        </p:pic>
        <p:pic>
          <p:nvPicPr>
            <p:cNvPr id="29" name="图片 28">
              <a:extLst>
                <a:ext uri="{FF2B5EF4-FFF2-40B4-BE49-F238E27FC236}">
                  <a16:creationId xmlns:a16="http://schemas.microsoft.com/office/drawing/2014/main" id="{FEBCCA5A-4C27-4E1E-A89A-5C46FF528D8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273673" y="3875124"/>
              <a:ext cx="1080000" cy="1080000"/>
            </a:xfrm>
            <a:prstGeom prst="rect">
              <a:avLst/>
            </a:prstGeom>
          </p:spPr>
        </p:pic>
        <p:pic>
          <p:nvPicPr>
            <p:cNvPr id="31" name="图片 30">
              <a:extLst>
                <a:ext uri="{FF2B5EF4-FFF2-40B4-BE49-F238E27FC236}">
                  <a16:creationId xmlns:a16="http://schemas.microsoft.com/office/drawing/2014/main" id="{1177805E-BEE1-4A51-8F9D-30647897969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275316" y="273299"/>
              <a:ext cx="1080000" cy="1080000"/>
            </a:xfrm>
            <a:prstGeom prst="rect">
              <a:avLst/>
            </a:prstGeom>
          </p:spPr>
        </p:pic>
        <p:pic>
          <p:nvPicPr>
            <p:cNvPr id="33" name="图片 32">
              <a:extLst>
                <a:ext uri="{FF2B5EF4-FFF2-40B4-BE49-F238E27FC236}">
                  <a16:creationId xmlns:a16="http://schemas.microsoft.com/office/drawing/2014/main" id="{A6E9D26F-2C12-4DF5-A4D1-304185814C01}"/>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273673" y="1510014"/>
              <a:ext cx="1080000" cy="1080000"/>
            </a:xfrm>
            <a:prstGeom prst="rect">
              <a:avLst/>
            </a:prstGeom>
          </p:spPr>
        </p:pic>
      </p:grpSp>
      <p:grpSp>
        <p:nvGrpSpPr>
          <p:cNvPr id="58" name="组合 57">
            <a:extLst>
              <a:ext uri="{FF2B5EF4-FFF2-40B4-BE49-F238E27FC236}">
                <a16:creationId xmlns:a16="http://schemas.microsoft.com/office/drawing/2014/main" id="{65278CB2-FAF6-4340-BCF2-2AA6A750CF5F}"/>
              </a:ext>
            </a:extLst>
          </p:cNvPr>
          <p:cNvGrpSpPr/>
          <p:nvPr/>
        </p:nvGrpSpPr>
        <p:grpSpPr>
          <a:xfrm>
            <a:off x="6887783" y="484607"/>
            <a:ext cx="1087158" cy="5888785"/>
            <a:chOff x="3857250" y="261096"/>
            <a:chExt cx="1087158" cy="5888785"/>
          </a:xfrm>
        </p:grpSpPr>
        <p:pic>
          <p:nvPicPr>
            <p:cNvPr id="36" name="图片 35">
              <a:extLst>
                <a:ext uri="{FF2B5EF4-FFF2-40B4-BE49-F238E27FC236}">
                  <a16:creationId xmlns:a16="http://schemas.microsoft.com/office/drawing/2014/main" id="{B3F0E171-4988-4090-A1AF-D40D657681FE}"/>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857250" y="5069881"/>
              <a:ext cx="1080000" cy="1080000"/>
            </a:xfrm>
            <a:prstGeom prst="rect">
              <a:avLst/>
            </a:prstGeom>
          </p:spPr>
        </p:pic>
        <p:pic>
          <p:nvPicPr>
            <p:cNvPr id="38" name="图片 37">
              <a:extLst>
                <a:ext uri="{FF2B5EF4-FFF2-40B4-BE49-F238E27FC236}">
                  <a16:creationId xmlns:a16="http://schemas.microsoft.com/office/drawing/2014/main" id="{37F230CD-7E54-440D-B962-C3C3DCBBF930}"/>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857250" y="261096"/>
              <a:ext cx="1080000" cy="1080000"/>
            </a:xfrm>
            <a:prstGeom prst="rect">
              <a:avLst/>
            </a:prstGeom>
          </p:spPr>
        </p:pic>
        <p:pic>
          <p:nvPicPr>
            <p:cNvPr id="40" name="图片 39">
              <a:extLst>
                <a:ext uri="{FF2B5EF4-FFF2-40B4-BE49-F238E27FC236}">
                  <a16:creationId xmlns:a16="http://schemas.microsoft.com/office/drawing/2014/main" id="{00ED1898-B21C-41FB-9C01-12C4BFAEAB14}"/>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864408" y="1510014"/>
              <a:ext cx="1080000" cy="1080000"/>
            </a:xfrm>
            <a:prstGeom prst="rect">
              <a:avLst/>
            </a:prstGeom>
          </p:spPr>
        </p:pic>
        <p:pic>
          <p:nvPicPr>
            <p:cNvPr id="42" name="图片 41">
              <a:extLst>
                <a:ext uri="{FF2B5EF4-FFF2-40B4-BE49-F238E27FC236}">
                  <a16:creationId xmlns:a16="http://schemas.microsoft.com/office/drawing/2014/main" id="{AACE3BCD-03A4-48DE-B64E-13CE26FE9E44}"/>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3864408" y="2692569"/>
              <a:ext cx="1080000" cy="1080000"/>
            </a:xfrm>
            <a:prstGeom prst="rect">
              <a:avLst/>
            </a:prstGeom>
          </p:spPr>
        </p:pic>
        <p:pic>
          <p:nvPicPr>
            <p:cNvPr id="44" name="图片 43">
              <a:extLst>
                <a:ext uri="{FF2B5EF4-FFF2-40B4-BE49-F238E27FC236}">
                  <a16:creationId xmlns:a16="http://schemas.microsoft.com/office/drawing/2014/main" id="{1383B4F4-68D0-43BA-89CE-594C7D15C7EF}"/>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3857250" y="3875124"/>
              <a:ext cx="1080000" cy="1080000"/>
            </a:xfrm>
            <a:prstGeom prst="rect">
              <a:avLst/>
            </a:prstGeom>
          </p:spPr>
        </p:pic>
      </p:grpSp>
      <p:grpSp>
        <p:nvGrpSpPr>
          <p:cNvPr id="59" name="组合 58">
            <a:extLst>
              <a:ext uri="{FF2B5EF4-FFF2-40B4-BE49-F238E27FC236}">
                <a16:creationId xmlns:a16="http://schemas.microsoft.com/office/drawing/2014/main" id="{7202DA05-9A08-4AF1-ACF0-993CB3CB44D3}"/>
              </a:ext>
            </a:extLst>
          </p:cNvPr>
          <p:cNvGrpSpPr/>
          <p:nvPr/>
        </p:nvGrpSpPr>
        <p:grpSpPr>
          <a:xfrm>
            <a:off x="8153861" y="490613"/>
            <a:ext cx="1087158" cy="5876774"/>
            <a:chOff x="5444564" y="325068"/>
            <a:chExt cx="1087158" cy="5876774"/>
          </a:xfrm>
        </p:grpSpPr>
        <p:pic>
          <p:nvPicPr>
            <p:cNvPr id="47" name="图片 46">
              <a:extLst>
                <a:ext uri="{FF2B5EF4-FFF2-40B4-BE49-F238E27FC236}">
                  <a16:creationId xmlns:a16="http://schemas.microsoft.com/office/drawing/2014/main" id="{616804ED-ACA9-4D53-ADC4-BD1D4D95B371}"/>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5451722" y="5121842"/>
              <a:ext cx="1080000" cy="1080000"/>
            </a:xfrm>
            <a:prstGeom prst="rect">
              <a:avLst/>
            </a:prstGeom>
          </p:spPr>
        </p:pic>
        <p:pic>
          <p:nvPicPr>
            <p:cNvPr id="49" name="图片 48">
              <a:extLst>
                <a:ext uri="{FF2B5EF4-FFF2-40B4-BE49-F238E27FC236}">
                  <a16:creationId xmlns:a16="http://schemas.microsoft.com/office/drawing/2014/main" id="{6375BBA9-1B37-463B-B914-C6EC81F8A6B6}"/>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5444564" y="325068"/>
              <a:ext cx="1080000" cy="1080000"/>
            </a:xfrm>
            <a:prstGeom prst="rect">
              <a:avLst/>
            </a:prstGeom>
          </p:spPr>
        </p:pic>
        <p:pic>
          <p:nvPicPr>
            <p:cNvPr id="51" name="图片 50">
              <a:extLst>
                <a:ext uri="{FF2B5EF4-FFF2-40B4-BE49-F238E27FC236}">
                  <a16:creationId xmlns:a16="http://schemas.microsoft.com/office/drawing/2014/main" id="{F3D67BA7-60BF-4291-8258-B379D0FA1990}"/>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5451722" y="1567980"/>
              <a:ext cx="1080000" cy="1080000"/>
            </a:xfrm>
            <a:prstGeom prst="rect">
              <a:avLst/>
            </a:prstGeom>
          </p:spPr>
        </p:pic>
        <p:pic>
          <p:nvPicPr>
            <p:cNvPr id="53" name="图片 52">
              <a:extLst>
                <a:ext uri="{FF2B5EF4-FFF2-40B4-BE49-F238E27FC236}">
                  <a16:creationId xmlns:a16="http://schemas.microsoft.com/office/drawing/2014/main" id="{01032079-9EFF-4547-A900-D67DE2F96E35}"/>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5451722" y="2742864"/>
              <a:ext cx="1080000" cy="1080000"/>
            </a:xfrm>
            <a:prstGeom prst="rect">
              <a:avLst/>
            </a:prstGeom>
          </p:spPr>
        </p:pic>
        <p:pic>
          <p:nvPicPr>
            <p:cNvPr id="55" name="图片 54">
              <a:extLst>
                <a:ext uri="{FF2B5EF4-FFF2-40B4-BE49-F238E27FC236}">
                  <a16:creationId xmlns:a16="http://schemas.microsoft.com/office/drawing/2014/main" id="{4AE2FAC2-F0D4-442F-BFB7-29D38FE6DBBA}"/>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5451722" y="3933090"/>
              <a:ext cx="1080000" cy="1080000"/>
            </a:xfrm>
            <a:prstGeom prst="rect">
              <a:avLst/>
            </a:prstGeom>
          </p:spPr>
        </p:pic>
      </p:grpSp>
      <p:grpSp>
        <p:nvGrpSpPr>
          <p:cNvPr id="72" name="组合 71">
            <a:extLst>
              <a:ext uri="{FF2B5EF4-FFF2-40B4-BE49-F238E27FC236}">
                <a16:creationId xmlns:a16="http://schemas.microsoft.com/office/drawing/2014/main" id="{650E4F18-7256-49CB-A2AE-C6C654F23A38}"/>
              </a:ext>
            </a:extLst>
          </p:cNvPr>
          <p:cNvGrpSpPr/>
          <p:nvPr/>
        </p:nvGrpSpPr>
        <p:grpSpPr>
          <a:xfrm>
            <a:off x="9412781" y="484607"/>
            <a:ext cx="1080000" cy="5888785"/>
            <a:chOff x="9412781" y="484607"/>
            <a:chExt cx="1080000" cy="5888785"/>
          </a:xfrm>
        </p:grpSpPr>
        <p:pic>
          <p:nvPicPr>
            <p:cNvPr id="62" name="图片 61">
              <a:extLst>
                <a:ext uri="{FF2B5EF4-FFF2-40B4-BE49-F238E27FC236}">
                  <a16:creationId xmlns:a16="http://schemas.microsoft.com/office/drawing/2014/main" id="{D9E34DB9-C84F-4E0B-B980-F4C898925196}"/>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9412781" y="5293392"/>
              <a:ext cx="1080000" cy="1080000"/>
            </a:xfrm>
            <a:prstGeom prst="rect">
              <a:avLst/>
            </a:prstGeom>
          </p:spPr>
        </p:pic>
        <p:pic>
          <p:nvPicPr>
            <p:cNvPr id="64" name="图片 63">
              <a:extLst>
                <a:ext uri="{FF2B5EF4-FFF2-40B4-BE49-F238E27FC236}">
                  <a16:creationId xmlns:a16="http://schemas.microsoft.com/office/drawing/2014/main" id="{E527D263-66D4-44CC-BCBF-C2026D23AA4F}"/>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9412781" y="1733525"/>
              <a:ext cx="1080000" cy="1080000"/>
            </a:xfrm>
            <a:prstGeom prst="rect">
              <a:avLst/>
            </a:prstGeom>
          </p:spPr>
        </p:pic>
        <p:pic>
          <p:nvPicPr>
            <p:cNvPr id="66" name="图片 65">
              <a:extLst>
                <a:ext uri="{FF2B5EF4-FFF2-40B4-BE49-F238E27FC236}">
                  <a16:creationId xmlns:a16="http://schemas.microsoft.com/office/drawing/2014/main" id="{B3791E2D-7746-4040-9BB9-315E9821A2DD}"/>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9412781" y="2908409"/>
              <a:ext cx="1080000" cy="1080000"/>
            </a:xfrm>
            <a:prstGeom prst="rect">
              <a:avLst/>
            </a:prstGeom>
          </p:spPr>
        </p:pic>
        <p:pic>
          <p:nvPicPr>
            <p:cNvPr id="68" name="图片 67">
              <a:extLst>
                <a:ext uri="{FF2B5EF4-FFF2-40B4-BE49-F238E27FC236}">
                  <a16:creationId xmlns:a16="http://schemas.microsoft.com/office/drawing/2014/main" id="{3AFDB47C-872B-4E8E-B8AC-09E6718F4C6A}"/>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9412781" y="4098635"/>
              <a:ext cx="1080000" cy="1080000"/>
            </a:xfrm>
            <a:prstGeom prst="rect">
              <a:avLst/>
            </a:prstGeom>
          </p:spPr>
        </p:pic>
        <p:pic>
          <p:nvPicPr>
            <p:cNvPr id="70" name="图片 69">
              <a:extLst>
                <a:ext uri="{FF2B5EF4-FFF2-40B4-BE49-F238E27FC236}">
                  <a16:creationId xmlns:a16="http://schemas.microsoft.com/office/drawing/2014/main" id="{9D2B0AFA-2D21-4D9C-A623-66C9EE53AC36}"/>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9412781" y="484607"/>
              <a:ext cx="1080000" cy="1080000"/>
            </a:xfrm>
            <a:prstGeom prst="rect">
              <a:avLst/>
            </a:prstGeom>
          </p:spPr>
        </p:pic>
      </p:grpSp>
      <p:sp>
        <p:nvSpPr>
          <p:cNvPr id="73" name="文本框 72">
            <a:extLst>
              <a:ext uri="{FF2B5EF4-FFF2-40B4-BE49-F238E27FC236}">
                <a16:creationId xmlns:a16="http://schemas.microsoft.com/office/drawing/2014/main" id="{74E74E4D-8CB3-4312-8330-052CFF3CD8A3}"/>
              </a:ext>
            </a:extLst>
          </p:cNvPr>
          <p:cNvSpPr txBox="1"/>
          <p:nvPr/>
        </p:nvSpPr>
        <p:spPr>
          <a:xfrm>
            <a:off x="8304157" y="176830"/>
            <a:ext cx="929704" cy="307777"/>
          </a:xfrm>
          <a:prstGeom prst="rect">
            <a:avLst/>
          </a:prstGeom>
          <a:noFill/>
        </p:spPr>
        <p:txBody>
          <a:bodyPr wrap="square" rtlCol="0">
            <a:spAutoFit/>
          </a:bodyPr>
          <a:lstStyle/>
          <a:p>
            <a:r>
              <a:rPr lang="en-US" altLang="zh-CN" sz="1400" dirty="0"/>
              <a:t>crop200</a:t>
            </a:r>
            <a:endParaRPr lang="zh-CN" altLang="en-US" sz="1400" dirty="0"/>
          </a:p>
        </p:txBody>
      </p:sp>
      <p:sp>
        <p:nvSpPr>
          <p:cNvPr id="74" name="文本框 73">
            <a:extLst>
              <a:ext uri="{FF2B5EF4-FFF2-40B4-BE49-F238E27FC236}">
                <a16:creationId xmlns:a16="http://schemas.microsoft.com/office/drawing/2014/main" id="{58E28AC1-D031-4F8A-B25A-5D55C741B9F0}"/>
              </a:ext>
            </a:extLst>
          </p:cNvPr>
          <p:cNvSpPr txBox="1"/>
          <p:nvPr/>
        </p:nvSpPr>
        <p:spPr>
          <a:xfrm>
            <a:off x="4816911" y="2090610"/>
            <a:ext cx="1005256" cy="307777"/>
          </a:xfrm>
          <a:prstGeom prst="rect">
            <a:avLst/>
          </a:prstGeom>
          <a:noFill/>
        </p:spPr>
        <p:txBody>
          <a:bodyPr wrap="square" rtlCol="0">
            <a:spAutoFit/>
          </a:bodyPr>
          <a:lstStyle/>
          <a:p>
            <a:r>
              <a:rPr lang="en-US" altLang="zh-CN" sz="1400" dirty="0"/>
              <a:t>stimuli2</a:t>
            </a:r>
            <a:endParaRPr lang="zh-CN" altLang="en-US" sz="1400" dirty="0"/>
          </a:p>
        </p:txBody>
      </p:sp>
      <p:sp>
        <p:nvSpPr>
          <p:cNvPr id="76" name="文本框 75">
            <a:extLst>
              <a:ext uri="{FF2B5EF4-FFF2-40B4-BE49-F238E27FC236}">
                <a16:creationId xmlns:a16="http://schemas.microsoft.com/office/drawing/2014/main" id="{41463BDD-3D39-48DA-9AD6-D21E128828CE}"/>
              </a:ext>
            </a:extLst>
          </p:cNvPr>
          <p:cNvSpPr txBox="1"/>
          <p:nvPr/>
        </p:nvSpPr>
        <p:spPr>
          <a:xfrm>
            <a:off x="4816911" y="922539"/>
            <a:ext cx="1005256" cy="307777"/>
          </a:xfrm>
          <a:prstGeom prst="rect">
            <a:avLst/>
          </a:prstGeom>
          <a:noFill/>
        </p:spPr>
        <p:txBody>
          <a:bodyPr wrap="square" rtlCol="0">
            <a:spAutoFit/>
          </a:bodyPr>
          <a:lstStyle/>
          <a:p>
            <a:r>
              <a:rPr lang="en-US" altLang="zh-CN" sz="1400" dirty="0"/>
              <a:t>stimuli1</a:t>
            </a:r>
            <a:endParaRPr lang="zh-CN" altLang="en-US" sz="1400" dirty="0"/>
          </a:p>
        </p:txBody>
      </p:sp>
      <p:sp>
        <p:nvSpPr>
          <p:cNvPr id="77" name="文本框 76">
            <a:extLst>
              <a:ext uri="{FF2B5EF4-FFF2-40B4-BE49-F238E27FC236}">
                <a16:creationId xmlns:a16="http://schemas.microsoft.com/office/drawing/2014/main" id="{F97BECD2-DAE2-4AC6-9E05-3041AB80FA71}"/>
              </a:ext>
            </a:extLst>
          </p:cNvPr>
          <p:cNvSpPr txBox="1"/>
          <p:nvPr/>
        </p:nvSpPr>
        <p:spPr>
          <a:xfrm>
            <a:off x="4798010" y="3264550"/>
            <a:ext cx="1005256" cy="307777"/>
          </a:xfrm>
          <a:prstGeom prst="rect">
            <a:avLst/>
          </a:prstGeom>
          <a:noFill/>
        </p:spPr>
        <p:txBody>
          <a:bodyPr wrap="square" rtlCol="0">
            <a:spAutoFit/>
          </a:bodyPr>
          <a:lstStyle/>
          <a:p>
            <a:r>
              <a:rPr lang="en-US" altLang="zh-CN" sz="1400" dirty="0"/>
              <a:t>stimuli3</a:t>
            </a:r>
            <a:endParaRPr lang="zh-CN" altLang="en-US" sz="1400" dirty="0"/>
          </a:p>
        </p:txBody>
      </p:sp>
      <p:sp>
        <p:nvSpPr>
          <p:cNvPr id="78" name="文本框 77">
            <a:extLst>
              <a:ext uri="{FF2B5EF4-FFF2-40B4-BE49-F238E27FC236}">
                <a16:creationId xmlns:a16="http://schemas.microsoft.com/office/drawing/2014/main" id="{023B15AF-4038-40AD-AAAA-8BC9517EB872}"/>
              </a:ext>
            </a:extLst>
          </p:cNvPr>
          <p:cNvSpPr txBox="1"/>
          <p:nvPr/>
        </p:nvSpPr>
        <p:spPr>
          <a:xfrm>
            <a:off x="4816911" y="4418125"/>
            <a:ext cx="1005256" cy="307777"/>
          </a:xfrm>
          <a:prstGeom prst="rect">
            <a:avLst/>
          </a:prstGeom>
          <a:noFill/>
        </p:spPr>
        <p:txBody>
          <a:bodyPr wrap="square" rtlCol="0">
            <a:spAutoFit/>
          </a:bodyPr>
          <a:lstStyle/>
          <a:p>
            <a:r>
              <a:rPr lang="en-US" altLang="zh-CN" sz="1400" dirty="0"/>
              <a:t>stimuli4</a:t>
            </a:r>
            <a:endParaRPr lang="zh-CN" altLang="en-US" sz="1400" dirty="0"/>
          </a:p>
        </p:txBody>
      </p:sp>
      <p:sp>
        <p:nvSpPr>
          <p:cNvPr id="79" name="文本框 78">
            <a:extLst>
              <a:ext uri="{FF2B5EF4-FFF2-40B4-BE49-F238E27FC236}">
                <a16:creationId xmlns:a16="http://schemas.microsoft.com/office/drawing/2014/main" id="{AB17CEA0-B6F2-44C5-9399-80EE70FC8F95}"/>
              </a:ext>
            </a:extLst>
          </p:cNvPr>
          <p:cNvSpPr txBox="1"/>
          <p:nvPr/>
        </p:nvSpPr>
        <p:spPr>
          <a:xfrm>
            <a:off x="4798010" y="5586260"/>
            <a:ext cx="1005256" cy="307777"/>
          </a:xfrm>
          <a:prstGeom prst="rect">
            <a:avLst/>
          </a:prstGeom>
          <a:noFill/>
        </p:spPr>
        <p:txBody>
          <a:bodyPr wrap="square" rtlCol="0">
            <a:spAutoFit/>
          </a:bodyPr>
          <a:lstStyle/>
          <a:p>
            <a:r>
              <a:rPr lang="en-US" altLang="zh-CN" sz="1400" dirty="0"/>
              <a:t>stimuli5</a:t>
            </a:r>
            <a:endParaRPr lang="zh-CN" altLang="en-US" sz="1400" dirty="0"/>
          </a:p>
        </p:txBody>
      </p:sp>
      <p:sp>
        <p:nvSpPr>
          <p:cNvPr id="80" name="文本框 79">
            <a:extLst>
              <a:ext uri="{FF2B5EF4-FFF2-40B4-BE49-F238E27FC236}">
                <a16:creationId xmlns:a16="http://schemas.microsoft.com/office/drawing/2014/main" id="{798FBBE1-5E2A-413C-941C-5FB67D83E988}"/>
              </a:ext>
            </a:extLst>
          </p:cNvPr>
          <p:cNvSpPr txBox="1"/>
          <p:nvPr/>
        </p:nvSpPr>
        <p:spPr>
          <a:xfrm>
            <a:off x="5811581" y="189033"/>
            <a:ext cx="929704" cy="307777"/>
          </a:xfrm>
          <a:prstGeom prst="rect">
            <a:avLst/>
          </a:prstGeom>
          <a:noFill/>
        </p:spPr>
        <p:txBody>
          <a:bodyPr wrap="square" rtlCol="0">
            <a:spAutoFit/>
          </a:bodyPr>
          <a:lstStyle/>
          <a:p>
            <a:r>
              <a:rPr lang="en-US" altLang="zh-CN" sz="1400" dirty="0"/>
              <a:t>crop90</a:t>
            </a:r>
            <a:endParaRPr lang="zh-CN" altLang="en-US" sz="1400" dirty="0"/>
          </a:p>
        </p:txBody>
      </p:sp>
      <p:sp>
        <p:nvSpPr>
          <p:cNvPr id="81" name="文本框 80">
            <a:extLst>
              <a:ext uri="{FF2B5EF4-FFF2-40B4-BE49-F238E27FC236}">
                <a16:creationId xmlns:a16="http://schemas.microsoft.com/office/drawing/2014/main" id="{42FE7EE5-95E1-4A85-B259-658D351CC7BC}"/>
              </a:ext>
            </a:extLst>
          </p:cNvPr>
          <p:cNvSpPr txBox="1"/>
          <p:nvPr/>
        </p:nvSpPr>
        <p:spPr>
          <a:xfrm>
            <a:off x="7025923" y="177588"/>
            <a:ext cx="929704" cy="307777"/>
          </a:xfrm>
          <a:prstGeom prst="rect">
            <a:avLst/>
          </a:prstGeom>
          <a:noFill/>
        </p:spPr>
        <p:txBody>
          <a:bodyPr wrap="square" rtlCol="0">
            <a:spAutoFit/>
          </a:bodyPr>
          <a:lstStyle/>
          <a:p>
            <a:r>
              <a:rPr lang="en-US" altLang="zh-CN" sz="1400" dirty="0"/>
              <a:t>crop150</a:t>
            </a:r>
            <a:endParaRPr lang="zh-CN" altLang="en-US" sz="1400" dirty="0"/>
          </a:p>
        </p:txBody>
      </p:sp>
      <p:sp>
        <p:nvSpPr>
          <p:cNvPr id="82" name="文本框 81">
            <a:extLst>
              <a:ext uri="{FF2B5EF4-FFF2-40B4-BE49-F238E27FC236}">
                <a16:creationId xmlns:a16="http://schemas.microsoft.com/office/drawing/2014/main" id="{9F1AC2E2-A7B0-49BD-A96E-7CCFFBC3DE2A}"/>
              </a:ext>
            </a:extLst>
          </p:cNvPr>
          <p:cNvSpPr txBox="1"/>
          <p:nvPr/>
        </p:nvSpPr>
        <p:spPr>
          <a:xfrm>
            <a:off x="9555205" y="161800"/>
            <a:ext cx="929704" cy="307777"/>
          </a:xfrm>
          <a:prstGeom prst="rect">
            <a:avLst/>
          </a:prstGeom>
          <a:noFill/>
        </p:spPr>
        <p:txBody>
          <a:bodyPr wrap="square" rtlCol="0">
            <a:spAutoFit/>
          </a:bodyPr>
          <a:lstStyle/>
          <a:p>
            <a:r>
              <a:rPr lang="en-US" altLang="zh-CN" sz="1400" dirty="0"/>
              <a:t>crop250</a:t>
            </a:r>
            <a:endParaRPr lang="zh-CN" altLang="en-US" sz="1400" dirty="0"/>
          </a:p>
        </p:txBody>
      </p:sp>
      <p:sp>
        <p:nvSpPr>
          <p:cNvPr id="83" name="文本框 82">
            <a:extLst>
              <a:ext uri="{FF2B5EF4-FFF2-40B4-BE49-F238E27FC236}">
                <a16:creationId xmlns:a16="http://schemas.microsoft.com/office/drawing/2014/main" id="{27463430-65A5-46FE-ACD2-29DDDE9A9917}"/>
              </a:ext>
            </a:extLst>
          </p:cNvPr>
          <p:cNvSpPr txBox="1"/>
          <p:nvPr/>
        </p:nvSpPr>
        <p:spPr>
          <a:xfrm>
            <a:off x="10768546" y="181433"/>
            <a:ext cx="929704" cy="307777"/>
          </a:xfrm>
          <a:prstGeom prst="rect">
            <a:avLst/>
          </a:prstGeom>
          <a:noFill/>
        </p:spPr>
        <p:txBody>
          <a:bodyPr wrap="square" rtlCol="0">
            <a:spAutoFit/>
          </a:bodyPr>
          <a:lstStyle/>
          <a:p>
            <a:r>
              <a:rPr lang="zh-CN" altLang="en-US" sz="1400" dirty="0"/>
              <a:t>初始图像</a:t>
            </a:r>
          </a:p>
        </p:txBody>
      </p:sp>
      <p:pic>
        <p:nvPicPr>
          <p:cNvPr id="86" name="图片 85">
            <a:extLst>
              <a:ext uri="{FF2B5EF4-FFF2-40B4-BE49-F238E27FC236}">
                <a16:creationId xmlns:a16="http://schemas.microsoft.com/office/drawing/2014/main" id="{C4975D30-9279-49BD-B268-A97169D86F49}"/>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536021" y="1746358"/>
            <a:ext cx="3182388" cy="3365284"/>
          </a:xfrm>
          <a:prstGeom prst="rect">
            <a:avLst/>
          </a:prstGeom>
        </p:spPr>
      </p:pic>
    </p:spTree>
    <p:extLst>
      <p:ext uri="{BB962C8B-B14F-4D97-AF65-F5344CB8AC3E}">
        <p14:creationId xmlns:p14="http://schemas.microsoft.com/office/powerpoint/2010/main" val="39442117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A8B0D6CD-A7B8-45F0-9DD6-CBEAF23E7A8F}"/>
              </a:ext>
            </a:extLst>
          </p:cNvPr>
          <p:cNvPicPr>
            <a:picLocks noChangeAspect="1"/>
          </p:cNvPicPr>
          <p:nvPr/>
        </p:nvPicPr>
        <p:blipFill>
          <a:blip r:embed="rId2"/>
          <a:stretch>
            <a:fillRect/>
          </a:stretch>
        </p:blipFill>
        <p:spPr>
          <a:xfrm>
            <a:off x="1600299" y="837709"/>
            <a:ext cx="1657350" cy="1619250"/>
          </a:xfrm>
          <a:prstGeom prst="rect">
            <a:avLst/>
          </a:prstGeom>
        </p:spPr>
      </p:pic>
      <p:pic>
        <p:nvPicPr>
          <p:cNvPr id="5" name="图片 4">
            <a:extLst>
              <a:ext uri="{FF2B5EF4-FFF2-40B4-BE49-F238E27FC236}">
                <a16:creationId xmlns:a16="http://schemas.microsoft.com/office/drawing/2014/main" id="{12921A15-8884-4726-B5C8-06BA2ADC060A}"/>
              </a:ext>
            </a:extLst>
          </p:cNvPr>
          <p:cNvPicPr>
            <a:picLocks noChangeAspect="1"/>
          </p:cNvPicPr>
          <p:nvPr/>
        </p:nvPicPr>
        <p:blipFill>
          <a:blip r:embed="rId3"/>
          <a:stretch>
            <a:fillRect/>
          </a:stretch>
        </p:blipFill>
        <p:spPr>
          <a:xfrm>
            <a:off x="3339691" y="837709"/>
            <a:ext cx="1628775" cy="1619250"/>
          </a:xfrm>
          <a:prstGeom prst="rect">
            <a:avLst/>
          </a:prstGeom>
        </p:spPr>
      </p:pic>
      <p:pic>
        <p:nvPicPr>
          <p:cNvPr id="7" name="图片 6">
            <a:extLst>
              <a:ext uri="{FF2B5EF4-FFF2-40B4-BE49-F238E27FC236}">
                <a16:creationId xmlns:a16="http://schemas.microsoft.com/office/drawing/2014/main" id="{20AC931F-6DE8-4E13-8B94-F33FDA04CA63}"/>
              </a:ext>
            </a:extLst>
          </p:cNvPr>
          <p:cNvPicPr>
            <a:picLocks noChangeAspect="1"/>
          </p:cNvPicPr>
          <p:nvPr/>
        </p:nvPicPr>
        <p:blipFill>
          <a:blip r:embed="rId4"/>
          <a:stretch>
            <a:fillRect/>
          </a:stretch>
        </p:blipFill>
        <p:spPr>
          <a:xfrm>
            <a:off x="5050508" y="837709"/>
            <a:ext cx="1640492" cy="1726382"/>
          </a:xfrm>
          <a:prstGeom prst="rect">
            <a:avLst/>
          </a:prstGeom>
        </p:spPr>
      </p:pic>
      <p:pic>
        <p:nvPicPr>
          <p:cNvPr id="8" name="图片 7">
            <a:extLst>
              <a:ext uri="{FF2B5EF4-FFF2-40B4-BE49-F238E27FC236}">
                <a16:creationId xmlns:a16="http://schemas.microsoft.com/office/drawing/2014/main" id="{B091DD95-FF14-448A-8BAB-DC00E4F6A5CE}"/>
              </a:ext>
            </a:extLst>
          </p:cNvPr>
          <p:cNvPicPr>
            <a:picLocks noChangeAspect="1"/>
          </p:cNvPicPr>
          <p:nvPr/>
        </p:nvPicPr>
        <p:blipFill>
          <a:blip r:embed="rId5"/>
          <a:stretch>
            <a:fillRect/>
          </a:stretch>
        </p:blipFill>
        <p:spPr>
          <a:xfrm>
            <a:off x="1594911" y="2485650"/>
            <a:ext cx="1739392" cy="1620000"/>
          </a:xfrm>
          <a:prstGeom prst="rect">
            <a:avLst/>
          </a:prstGeom>
        </p:spPr>
      </p:pic>
      <p:pic>
        <p:nvPicPr>
          <p:cNvPr id="9" name="图片 8">
            <a:extLst>
              <a:ext uri="{FF2B5EF4-FFF2-40B4-BE49-F238E27FC236}">
                <a16:creationId xmlns:a16="http://schemas.microsoft.com/office/drawing/2014/main" id="{EEB65545-8A02-47FC-8794-911252C858FD}"/>
              </a:ext>
            </a:extLst>
          </p:cNvPr>
          <p:cNvPicPr>
            <a:picLocks noChangeAspect="1"/>
          </p:cNvPicPr>
          <p:nvPr/>
        </p:nvPicPr>
        <p:blipFill>
          <a:blip r:embed="rId6"/>
          <a:stretch>
            <a:fillRect/>
          </a:stretch>
        </p:blipFill>
        <p:spPr>
          <a:xfrm>
            <a:off x="3339940" y="2514341"/>
            <a:ext cx="1628526" cy="1620000"/>
          </a:xfrm>
          <a:prstGeom prst="rect">
            <a:avLst/>
          </a:prstGeom>
        </p:spPr>
      </p:pic>
      <p:pic>
        <p:nvPicPr>
          <p:cNvPr id="10" name="图片 9">
            <a:extLst>
              <a:ext uri="{FF2B5EF4-FFF2-40B4-BE49-F238E27FC236}">
                <a16:creationId xmlns:a16="http://schemas.microsoft.com/office/drawing/2014/main" id="{31ADC30E-7B49-46EB-A131-3601024AB71F}"/>
              </a:ext>
            </a:extLst>
          </p:cNvPr>
          <p:cNvPicPr>
            <a:picLocks noChangeAspect="1"/>
          </p:cNvPicPr>
          <p:nvPr/>
        </p:nvPicPr>
        <p:blipFill>
          <a:blip r:embed="rId7"/>
          <a:stretch>
            <a:fillRect/>
          </a:stretch>
        </p:blipFill>
        <p:spPr>
          <a:xfrm>
            <a:off x="5044871" y="2485650"/>
            <a:ext cx="1646129" cy="1620000"/>
          </a:xfrm>
          <a:prstGeom prst="rect">
            <a:avLst/>
          </a:prstGeom>
        </p:spPr>
      </p:pic>
      <p:pic>
        <p:nvPicPr>
          <p:cNvPr id="11" name="图片 10">
            <a:extLst>
              <a:ext uri="{FF2B5EF4-FFF2-40B4-BE49-F238E27FC236}">
                <a16:creationId xmlns:a16="http://schemas.microsoft.com/office/drawing/2014/main" id="{D15AA462-CFC5-4621-A008-F1809E69C684}"/>
              </a:ext>
            </a:extLst>
          </p:cNvPr>
          <p:cNvPicPr>
            <a:picLocks noChangeAspect="1"/>
          </p:cNvPicPr>
          <p:nvPr/>
        </p:nvPicPr>
        <p:blipFill>
          <a:blip r:embed="rId8"/>
          <a:stretch>
            <a:fillRect/>
          </a:stretch>
        </p:blipFill>
        <p:spPr>
          <a:xfrm>
            <a:off x="1637677" y="4105650"/>
            <a:ext cx="1653859" cy="1620000"/>
          </a:xfrm>
          <a:prstGeom prst="rect">
            <a:avLst/>
          </a:prstGeom>
        </p:spPr>
      </p:pic>
      <p:pic>
        <p:nvPicPr>
          <p:cNvPr id="12" name="图片 11">
            <a:extLst>
              <a:ext uri="{FF2B5EF4-FFF2-40B4-BE49-F238E27FC236}">
                <a16:creationId xmlns:a16="http://schemas.microsoft.com/office/drawing/2014/main" id="{D6EA0413-F214-4B2C-A2D4-D117566B83D6}"/>
              </a:ext>
            </a:extLst>
          </p:cNvPr>
          <p:cNvPicPr>
            <a:picLocks noChangeAspect="1"/>
          </p:cNvPicPr>
          <p:nvPr/>
        </p:nvPicPr>
        <p:blipFill>
          <a:blip r:embed="rId9"/>
          <a:stretch>
            <a:fillRect/>
          </a:stretch>
        </p:blipFill>
        <p:spPr>
          <a:xfrm>
            <a:off x="3374736" y="4157890"/>
            <a:ext cx="1593730" cy="1620000"/>
          </a:xfrm>
          <a:prstGeom prst="rect">
            <a:avLst/>
          </a:prstGeom>
        </p:spPr>
      </p:pic>
      <p:pic>
        <p:nvPicPr>
          <p:cNvPr id="13" name="图片 12">
            <a:extLst>
              <a:ext uri="{FF2B5EF4-FFF2-40B4-BE49-F238E27FC236}">
                <a16:creationId xmlns:a16="http://schemas.microsoft.com/office/drawing/2014/main" id="{9E643A56-128C-4928-BBEF-5A69341EFAA0}"/>
              </a:ext>
            </a:extLst>
          </p:cNvPr>
          <p:cNvPicPr>
            <a:picLocks noChangeAspect="1"/>
          </p:cNvPicPr>
          <p:nvPr/>
        </p:nvPicPr>
        <p:blipFill>
          <a:blip r:embed="rId10"/>
          <a:stretch>
            <a:fillRect/>
          </a:stretch>
        </p:blipFill>
        <p:spPr>
          <a:xfrm>
            <a:off x="4968467" y="4162175"/>
            <a:ext cx="1722533" cy="1620000"/>
          </a:xfrm>
          <a:prstGeom prst="rect">
            <a:avLst/>
          </a:prstGeom>
        </p:spPr>
      </p:pic>
    </p:spTree>
    <p:extLst>
      <p:ext uri="{BB962C8B-B14F-4D97-AF65-F5344CB8AC3E}">
        <p14:creationId xmlns:p14="http://schemas.microsoft.com/office/powerpoint/2010/main" val="3479171080"/>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10943</TotalTime>
  <Words>863</Words>
  <Application>Microsoft Office PowerPoint</Application>
  <PresentationFormat>宽屏</PresentationFormat>
  <Paragraphs>160</Paragraphs>
  <Slides>10</Slides>
  <Notes>1</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10</vt:i4>
      </vt:variant>
    </vt:vector>
  </HeadingPairs>
  <TitlesOfParts>
    <vt:vector size="15" baseType="lpstr">
      <vt:lpstr>等线</vt:lpstr>
      <vt:lpstr>等线 Light</vt:lpstr>
      <vt:lpstr>Arial</vt:lpstr>
      <vt:lpstr>Times New Roman</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User</cp:lastModifiedBy>
  <cp:revision>70</cp:revision>
  <dcterms:created xsi:type="dcterms:W3CDTF">2023-12-25T07:49:17Z</dcterms:created>
  <dcterms:modified xsi:type="dcterms:W3CDTF">2024-01-21T14:34:20Z</dcterms:modified>
</cp:coreProperties>
</file>